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91" r:id="rId2"/>
    <p:sldId id="259" r:id="rId3"/>
    <p:sldId id="286" r:id="rId4"/>
    <p:sldId id="287" r:id="rId5"/>
    <p:sldId id="295" r:id="rId6"/>
    <p:sldId id="296" r:id="rId7"/>
    <p:sldId id="297" r:id="rId8"/>
    <p:sldId id="312" r:id="rId9"/>
    <p:sldId id="293"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6" d="100"/>
          <a:sy n="86" d="100"/>
        </p:scale>
        <p:origin x="562"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urice van Bijnen" userId="a2da763a-af8d-4cc0-9f0c-625e1f903469" providerId="ADAL" clId="{FA843F3A-D99F-4E57-BEA0-05AAB3784B52}"/>
    <pc:docChg chg="delSld">
      <pc:chgData name="Maurice van Bijnen" userId="a2da763a-af8d-4cc0-9f0c-625e1f903469" providerId="ADAL" clId="{FA843F3A-D99F-4E57-BEA0-05AAB3784B52}" dt="2022-11-02T10:43:10.155" v="1" actId="47"/>
      <pc:docMkLst>
        <pc:docMk/>
      </pc:docMkLst>
      <pc:sldChg chg="del">
        <pc:chgData name="Maurice van Bijnen" userId="a2da763a-af8d-4cc0-9f0c-625e1f903469" providerId="ADAL" clId="{FA843F3A-D99F-4E57-BEA0-05AAB3784B52}" dt="2022-11-02T10:30:46.439" v="0" actId="47"/>
        <pc:sldMkLst>
          <pc:docMk/>
          <pc:sldMk cId="2416416843" sldId="258"/>
        </pc:sldMkLst>
      </pc:sldChg>
      <pc:sldChg chg="del">
        <pc:chgData name="Maurice van Bijnen" userId="a2da763a-af8d-4cc0-9f0c-625e1f903469" providerId="ADAL" clId="{FA843F3A-D99F-4E57-BEA0-05AAB3784B52}" dt="2022-11-02T10:30:46.439" v="0" actId="47"/>
        <pc:sldMkLst>
          <pc:docMk/>
          <pc:sldMk cId="4108641574" sldId="266"/>
        </pc:sldMkLst>
      </pc:sldChg>
      <pc:sldChg chg="del">
        <pc:chgData name="Maurice van Bijnen" userId="a2da763a-af8d-4cc0-9f0c-625e1f903469" providerId="ADAL" clId="{FA843F3A-D99F-4E57-BEA0-05AAB3784B52}" dt="2022-11-02T10:30:46.439" v="0" actId="47"/>
        <pc:sldMkLst>
          <pc:docMk/>
          <pc:sldMk cId="3968686571" sldId="267"/>
        </pc:sldMkLst>
      </pc:sldChg>
      <pc:sldChg chg="del">
        <pc:chgData name="Maurice van Bijnen" userId="a2da763a-af8d-4cc0-9f0c-625e1f903469" providerId="ADAL" clId="{FA843F3A-D99F-4E57-BEA0-05AAB3784B52}" dt="2022-11-02T10:30:46.439" v="0" actId="47"/>
        <pc:sldMkLst>
          <pc:docMk/>
          <pc:sldMk cId="2873130454" sldId="269"/>
        </pc:sldMkLst>
      </pc:sldChg>
      <pc:sldChg chg="del">
        <pc:chgData name="Maurice van Bijnen" userId="a2da763a-af8d-4cc0-9f0c-625e1f903469" providerId="ADAL" clId="{FA843F3A-D99F-4E57-BEA0-05AAB3784B52}" dt="2022-11-02T10:30:46.439" v="0" actId="47"/>
        <pc:sldMkLst>
          <pc:docMk/>
          <pc:sldMk cId="2167293397" sldId="277"/>
        </pc:sldMkLst>
      </pc:sldChg>
      <pc:sldChg chg="del">
        <pc:chgData name="Maurice van Bijnen" userId="a2da763a-af8d-4cc0-9f0c-625e1f903469" providerId="ADAL" clId="{FA843F3A-D99F-4E57-BEA0-05AAB3784B52}" dt="2022-11-02T10:30:46.439" v="0" actId="47"/>
        <pc:sldMkLst>
          <pc:docMk/>
          <pc:sldMk cId="1379832095" sldId="278"/>
        </pc:sldMkLst>
      </pc:sldChg>
      <pc:sldChg chg="del">
        <pc:chgData name="Maurice van Bijnen" userId="a2da763a-af8d-4cc0-9f0c-625e1f903469" providerId="ADAL" clId="{FA843F3A-D99F-4E57-BEA0-05AAB3784B52}" dt="2022-11-02T10:30:46.439" v="0" actId="47"/>
        <pc:sldMkLst>
          <pc:docMk/>
          <pc:sldMk cId="754471235" sldId="279"/>
        </pc:sldMkLst>
      </pc:sldChg>
      <pc:sldChg chg="del">
        <pc:chgData name="Maurice van Bijnen" userId="a2da763a-af8d-4cc0-9f0c-625e1f903469" providerId="ADAL" clId="{FA843F3A-D99F-4E57-BEA0-05AAB3784B52}" dt="2022-11-02T10:30:46.439" v="0" actId="47"/>
        <pc:sldMkLst>
          <pc:docMk/>
          <pc:sldMk cId="370705086" sldId="281"/>
        </pc:sldMkLst>
      </pc:sldChg>
      <pc:sldChg chg="del">
        <pc:chgData name="Maurice van Bijnen" userId="a2da763a-af8d-4cc0-9f0c-625e1f903469" providerId="ADAL" clId="{FA843F3A-D99F-4E57-BEA0-05AAB3784B52}" dt="2022-11-02T10:30:46.439" v="0" actId="47"/>
        <pc:sldMkLst>
          <pc:docMk/>
          <pc:sldMk cId="1128085933" sldId="304"/>
        </pc:sldMkLst>
      </pc:sldChg>
      <pc:sldChg chg="del">
        <pc:chgData name="Maurice van Bijnen" userId="a2da763a-af8d-4cc0-9f0c-625e1f903469" providerId="ADAL" clId="{FA843F3A-D99F-4E57-BEA0-05AAB3784B52}" dt="2022-11-02T10:30:46.439" v="0" actId="47"/>
        <pc:sldMkLst>
          <pc:docMk/>
          <pc:sldMk cId="430852902" sldId="305"/>
        </pc:sldMkLst>
      </pc:sldChg>
      <pc:sldChg chg="del">
        <pc:chgData name="Maurice van Bijnen" userId="a2da763a-af8d-4cc0-9f0c-625e1f903469" providerId="ADAL" clId="{FA843F3A-D99F-4E57-BEA0-05AAB3784B52}" dt="2022-11-02T10:30:46.439" v="0" actId="47"/>
        <pc:sldMkLst>
          <pc:docMk/>
          <pc:sldMk cId="2832788866" sldId="306"/>
        </pc:sldMkLst>
      </pc:sldChg>
      <pc:sldChg chg="del">
        <pc:chgData name="Maurice van Bijnen" userId="a2da763a-af8d-4cc0-9f0c-625e1f903469" providerId="ADAL" clId="{FA843F3A-D99F-4E57-BEA0-05AAB3784B52}" dt="2022-11-02T10:30:46.439" v="0" actId="47"/>
        <pc:sldMkLst>
          <pc:docMk/>
          <pc:sldMk cId="3675973999" sldId="307"/>
        </pc:sldMkLst>
      </pc:sldChg>
      <pc:sldChg chg="del">
        <pc:chgData name="Maurice van Bijnen" userId="a2da763a-af8d-4cc0-9f0c-625e1f903469" providerId="ADAL" clId="{FA843F3A-D99F-4E57-BEA0-05AAB3784B52}" dt="2022-11-02T10:30:46.439" v="0" actId="47"/>
        <pc:sldMkLst>
          <pc:docMk/>
          <pc:sldMk cId="1108576473" sldId="308"/>
        </pc:sldMkLst>
      </pc:sldChg>
      <pc:sldChg chg="del">
        <pc:chgData name="Maurice van Bijnen" userId="a2da763a-af8d-4cc0-9f0c-625e1f903469" providerId="ADAL" clId="{FA843F3A-D99F-4E57-BEA0-05AAB3784B52}" dt="2022-11-02T10:30:46.439" v="0" actId="47"/>
        <pc:sldMkLst>
          <pc:docMk/>
          <pc:sldMk cId="3967718615" sldId="309"/>
        </pc:sldMkLst>
      </pc:sldChg>
      <pc:sldChg chg="del">
        <pc:chgData name="Maurice van Bijnen" userId="a2da763a-af8d-4cc0-9f0c-625e1f903469" providerId="ADAL" clId="{FA843F3A-D99F-4E57-BEA0-05AAB3784B52}" dt="2022-11-02T10:30:46.439" v="0" actId="47"/>
        <pc:sldMkLst>
          <pc:docMk/>
          <pc:sldMk cId="3753831820" sldId="310"/>
        </pc:sldMkLst>
      </pc:sldChg>
      <pc:sldChg chg="del">
        <pc:chgData name="Maurice van Bijnen" userId="a2da763a-af8d-4cc0-9f0c-625e1f903469" providerId="ADAL" clId="{FA843F3A-D99F-4E57-BEA0-05AAB3784B52}" dt="2022-11-02T10:43:10.155" v="1" actId="47"/>
        <pc:sldMkLst>
          <pc:docMk/>
          <pc:sldMk cId="532830173" sldId="313"/>
        </pc:sldMkLst>
      </pc:sldChg>
      <pc:sldChg chg="del">
        <pc:chgData name="Maurice van Bijnen" userId="a2da763a-af8d-4cc0-9f0c-625e1f903469" providerId="ADAL" clId="{FA843F3A-D99F-4E57-BEA0-05AAB3784B52}" dt="2022-11-02T10:30:46.439" v="0" actId="47"/>
        <pc:sldMkLst>
          <pc:docMk/>
          <pc:sldMk cId="2347871738" sldId="31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02/11/2022</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a:t>
            </a:fld>
            <a:endParaRPr lang="en-GB"/>
          </a:p>
        </p:txBody>
      </p:sp>
    </p:spTree>
    <p:extLst>
      <p:ext uri="{BB962C8B-B14F-4D97-AF65-F5344CB8AC3E}">
        <p14:creationId xmlns:p14="http://schemas.microsoft.com/office/powerpoint/2010/main" val="1795818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2-11-2022</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2-11-2022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2-11-2022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2-11-2022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2-11-2022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2-11-2022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2-11-2022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2-11-2022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2-11-2022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2-11-2022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2-11-2022</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2-11-2022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2-11-2022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2-11-2022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2-11-2022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2-11-2022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2-11-2022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2-11-2022</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2-11-2022</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2-11-2022</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2-11-2022</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2-11-2022</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2-11-2022</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2-11-2022</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2-11-2022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2-11-2022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2-11-2022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2-11-2022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2-11-2022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2-11-2022</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www.carrieretijger.nl/functioneren/professionele-eigenschappen/initiatief" TargetMode="External"/><Relationship Id="rId2" Type="http://schemas.openxmlformats.org/officeDocument/2006/relationships/hyperlink" Target="http://www.carrieretijger.nl/functioneren/professionele-eigenschappen/durf"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www.carrieretijger.nl/functioneren/professionele-eigenschappen/initiatief" TargetMode="External"/><Relationship Id="rId2" Type="http://schemas.openxmlformats.org/officeDocument/2006/relationships/hyperlink" Target="http://www.carrieretijger.nl/functioneren/professionele-eigenschappen/durf"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www.carrieretijger.nl/functioneren/professionele-eigenschappen/initiatief" TargetMode="External"/><Relationship Id="rId2" Type="http://schemas.openxmlformats.org/officeDocument/2006/relationships/hyperlink" Target="http://www.carrieretijger.nl/functioneren/professionele-eigenschappen/durf"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3E80C1B7-E33A-4786-A5A2-A2A745290FE7}"/>
              </a:ext>
            </a:extLst>
          </p:cNvPr>
          <p:cNvSpPr>
            <a:spLocks noGrp="1"/>
          </p:cNvSpPr>
          <p:nvPr>
            <p:ph type="sldNum" sz="quarter" idx="12"/>
          </p:nvPr>
        </p:nvSpPr>
        <p:spPr/>
        <p:txBody>
          <a:bodyPr/>
          <a:lstStyle/>
          <a:p>
            <a:fld id="{45B76B8B-DE07-48A4-9913-B57A52F2F853}" type="slidenum">
              <a:rPr lang="nl-NL" noProof="0" smtClean="0"/>
              <a:pPr/>
              <a:t>1</a:t>
            </a:fld>
            <a:endParaRPr lang="nl-NL" noProof="0"/>
          </a:p>
        </p:txBody>
      </p:sp>
      <p:sp>
        <p:nvSpPr>
          <p:cNvPr id="3" name="Tijdelijke aanduiding voor voettekst 2">
            <a:extLst>
              <a:ext uri="{FF2B5EF4-FFF2-40B4-BE49-F238E27FC236}">
                <a16:creationId xmlns:a16="http://schemas.microsoft.com/office/drawing/2014/main" id="{C6761CA1-2B13-4BA1-A107-0A7E005BE7A7}"/>
              </a:ext>
            </a:extLst>
          </p:cNvPr>
          <p:cNvSpPr>
            <a:spLocks noGrp="1"/>
          </p:cNvSpPr>
          <p:nvPr>
            <p:ph type="ftr" sz="quarter" idx="11"/>
          </p:nvPr>
        </p:nvSpPr>
        <p:spPr/>
        <p:txBody>
          <a:bodyPr/>
          <a:lstStyle/>
          <a:p>
            <a:r>
              <a:rPr lang="nl-NL" noProof="0"/>
              <a:t>Onderwerp van de presentatie</a:t>
            </a:r>
          </a:p>
        </p:txBody>
      </p:sp>
      <p:sp>
        <p:nvSpPr>
          <p:cNvPr id="4" name="Tijdelijke aanduiding voor datum 3">
            <a:extLst>
              <a:ext uri="{FF2B5EF4-FFF2-40B4-BE49-F238E27FC236}">
                <a16:creationId xmlns:a16="http://schemas.microsoft.com/office/drawing/2014/main" id="{A3A8A1C2-08CB-4803-B0D6-3B252F0BCF1D}"/>
              </a:ext>
            </a:extLst>
          </p:cNvPr>
          <p:cNvSpPr>
            <a:spLocks noGrp="1"/>
          </p:cNvSpPr>
          <p:nvPr>
            <p:ph type="dt" sz="half" idx="10"/>
          </p:nvPr>
        </p:nvSpPr>
        <p:spPr/>
        <p:txBody>
          <a:bodyPr/>
          <a:lstStyle/>
          <a:p>
            <a:fld id="{F5D67444-35CA-4F30-A69C-8F275EF502B8}" type="datetime1">
              <a:rPr lang="nl-NL" noProof="0" smtClean="0"/>
              <a:t>2-11-2022</a:t>
            </a:fld>
            <a:endParaRPr lang="nl-NL" noProof="0"/>
          </a:p>
        </p:txBody>
      </p:sp>
      <p:sp>
        <p:nvSpPr>
          <p:cNvPr id="5" name="Ondertitel 4">
            <a:extLst>
              <a:ext uri="{FF2B5EF4-FFF2-40B4-BE49-F238E27FC236}">
                <a16:creationId xmlns:a16="http://schemas.microsoft.com/office/drawing/2014/main" id="{FB909E6D-051A-4971-BE44-9431932C524A}"/>
              </a:ext>
            </a:extLst>
          </p:cNvPr>
          <p:cNvSpPr>
            <a:spLocks noGrp="1"/>
          </p:cNvSpPr>
          <p:nvPr>
            <p:ph type="subTitle" idx="1"/>
          </p:nvPr>
        </p:nvSpPr>
        <p:spPr>
          <a:xfrm>
            <a:off x="370800" y="2327357"/>
            <a:ext cx="5645149" cy="3518983"/>
          </a:xfrm>
        </p:spPr>
        <p:txBody>
          <a:bodyPr/>
          <a:lstStyle/>
          <a:p>
            <a:r>
              <a:rPr lang="nl-NL" dirty="0"/>
              <a:t>IBS Techniek</a:t>
            </a:r>
          </a:p>
        </p:txBody>
      </p:sp>
      <p:sp>
        <p:nvSpPr>
          <p:cNvPr id="6" name="Titel 5">
            <a:extLst>
              <a:ext uri="{FF2B5EF4-FFF2-40B4-BE49-F238E27FC236}">
                <a16:creationId xmlns:a16="http://schemas.microsoft.com/office/drawing/2014/main" id="{1292A31A-0C8B-41DC-8CDC-02D01A627FC8}"/>
              </a:ext>
            </a:extLst>
          </p:cNvPr>
          <p:cNvSpPr>
            <a:spLocks noGrp="1"/>
          </p:cNvSpPr>
          <p:nvPr>
            <p:ph type="ctrTitle"/>
          </p:nvPr>
        </p:nvSpPr>
        <p:spPr>
          <a:xfrm>
            <a:off x="371475" y="1589102"/>
            <a:ext cx="7197725" cy="795759"/>
          </a:xfrm>
        </p:spPr>
        <p:txBody>
          <a:bodyPr/>
          <a:lstStyle/>
          <a:p>
            <a:r>
              <a:rPr lang="nl-NL" dirty="0"/>
              <a:t>Leiding geven</a:t>
            </a:r>
          </a:p>
        </p:txBody>
      </p:sp>
    </p:spTree>
    <p:extLst>
      <p:ext uri="{BB962C8B-B14F-4D97-AF65-F5344CB8AC3E}">
        <p14:creationId xmlns:p14="http://schemas.microsoft.com/office/powerpoint/2010/main" val="1757359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2135187" y="260648"/>
            <a:ext cx="8748835" cy="1143000"/>
          </a:xfrm>
        </p:spPr>
        <p:txBody>
          <a:bodyPr/>
          <a:lstStyle/>
          <a:p>
            <a:pPr eaLnBrk="1" hangingPunct="1"/>
            <a:r>
              <a:rPr lang="nl-NL" altLang="nl-NL" sz="5400" dirty="0">
                <a:latin typeface="Arial" panose="020B0604020202020204" pitchFamily="34" charset="0"/>
                <a:cs typeface="Arial" panose="020B0604020202020204" pitchFamily="34" charset="0"/>
              </a:rPr>
              <a:t>Situationeel leiding geven</a:t>
            </a:r>
          </a:p>
        </p:txBody>
      </p:sp>
      <p:sp>
        <p:nvSpPr>
          <p:cNvPr id="2" name="Tijdelijke aanduiding voor voettekst 1"/>
          <p:cNvSpPr>
            <a:spLocks noGrp="1"/>
          </p:cNvSpPr>
          <p:nvPr>
            <p:ph type="ftr" sz="quarter" idx="11"/>
          </p:nvPr>
        </p:nvSpPr>
        <p:spPr/>
        <p:txBody>
          <a:bodyPr/>
          <a:lstStyle/>
          <a:p>
            <a:pPr>
              <a:defRPr/>
            </a:pPr>
            <a:r>
              <a:rPr lang="nl-NL" dirty="0"/>
              <a:t>Leiding geven</a:t>
            </a:r>
          </a:p>
        </p:txBody>
      </p:sp>
      <p:sp>
        <p:nvSpPr>
          <p:cNvPr id="3" name="Tijdelijke aanduiding voor dianummer 2"/>
          <p:cNvSpPr>
            <a:spLocks noGrp="1"/>
          </p:cNvSpPr>
          <p:nvPr>
            <p:ph type="sldNum" sz="quarter" idx="12"/>
          </p:nvPr>
        </p:nvSpPr>
        <p:spPr/>
        <p:txBody>
          <a:bodyPr/>
          <a:lstStyle/>
          <a:p>
            <a:pPr>
              <a:defRPr/>
            </a:pPr>
            <a:fld id="{FF264E44-644C-4077-ABFF-7668C5B69950}" type="slidenum">
              <a:rPr lang="nl-NL" smtClean="0"/>
              <a:pPr>
                <a:defRPr/>
              </a:pPr>
              <a:t>2</a:t>
            </a:fld>
            <a:endParaRPr lang="nl-NL" dirty="0"/>
          </a:p>
        </p:txBody>
      </p:sp>
      <p:sp>
        <p:nvSpPr>
          <p:cNvPr id="7" name="Text Box 4"/>
          <p:cNvSpPr txBox="1">
            <a:spLocks noChangeArrowheads="1"/>
          </p:cNvSpPr>
          <p:nvPr/>
        </p:nvSpPr>
        <p:spPr bwMode="auto">
          <a:xfrm>
            <a:off x="1991544" y="1412776"/>
            <a:ext cx="8352928" cy="3878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nSpc>
                <a:spcPct val="115000"/>
              </a:lnSpc>
              <a:spcBef>
                <a:spcPts val="0"/>
              </a:spcBef>
            </a:pPr>
            <a:r>
              <a:rPr lang="nl-NL" sz="2400" dirty="0">
                <a:latin typeface="Arial"/>
                <a:ea typeface="Times New Roman"/>
                <a:cs typeface="Times New Roman"/>
              </a:rPr>
              <a:t>Om effectief leiding te geven moet je </a:t>
            </a:r>
            <a:r>
              <a:rPr lang="nl-NL" sz="2400" u="sng" dirty="0">
                <a:latin typeface="Arial"/>
                <a:ea typeface="Times New Roman"/>
                <a:cs typeface="Times New Roman"/>
              </a:rPr>
              <a:t>de stijl van leidinggeven afstemmen op de medewerker. </a:t>
            </a:r>
          </a:p>
          <a:p>
            <a:pPr>
              <a:lnSpc>
                <a:spcPct val="115000"/>
              </a:lnSpc>
              <a:spcBef>
                <a:spcPts val="0"/>
              </a:spcBef>
            </a:pPr>
            <a:r>
              <a:rPr lang="nl-NL" sz="2400" dirty="0">
                <a:latin typeface="Arial"/>
                <a:ea typeface="Times New Roman"/>
                <a:cs typeface="Times New Roman"/>
              </a:rPr>
              <a:t>Een beginner stuur je anders aan dan een ervaren kracht. Ook wanneer je een ervaren kracht een nieuwe taak geeft, kan het voorkomen dat je in het begin extra begeleiding moet geven. </a:t>
            </a:r>
          </a:p>
          <a:p>
            <a:pPr>
              <a:lnSpc>
                <a:spcPct val="115000"/>
              </a:lnSpc>
              <a:spcBef>
                <a:spcPts val="0"/>
              </a:spcBef>
            </a:pPr>
            <a:endParaRPr lang="nl-NL" sz="2400" dirty="0">
              <a:latin typeface="Arial"/>
              <a:ea typeface="Times New Roman"/>
              <a:cs typeface="Times New Roman"/>
            </a:endParaRPr>
          </a:p>
          <a:p>
            <a:pPr>
              <a:lnSpc>
                <a:spcPct val="115000"/>
              </a:lnSpc>
              <a:spcBef>
                <a:spcPts val="0"/>
              </a:spcBef>
            </a:pPr>
            <a:r>
              <a:rPr lang="nl-NL" sz="2400" dirty="0">
                <a:latin typeface="Arial"/>
                <a:ea typeface="Times New Roman"/>
                <a:cs typeface="Times New Roman"/>
              </a:rPr>
              <a:t>Met andere woorden: naast de </a:t>
            </a:r>
            <a:r>
              <a:rPr lang="nl-NL" sz="2400" u="sng" dirty="0">
                <a:latin typeface="Arial"/>
                <a:ea typeface="Times New Roman"/>
                <a:cs typeface="Times New Roman"/>
              </a:rPr>
              <a:t>ervaring van de medewerker </a:t>
            </a:r>
            <a:r>
              <a:rPr lang="nl-NL" sz="2400" dirty="0">
                <a:latin typeface="Arial"/>
                <a:ea typeface="Times New Roman"/>
                <a:cs typeface="Times New Roman"/>
              </a:rPr>
              <a:t>bepaalt ook </a:t>
            </a:r>
            <a:r>
              <a:rPr lang="nl-NL" sz="2400" u="sng" dirty="0">
                <a:latin typeface="Arial"/>
                <a:ea typeface="Times New Roman"/>
                <a:cs typeface="Times New Roman"/>
              </a:rPr>
              <a:t>de taak </a:t>
            </a:r>
            <a:r>
              <a:rPr lang="nl-NL" sz="2400" b="1" dirty="0">
                <a:solidFill>
                  <a:srgbClr val="FF0000"/>
                </a:solidFill>
                <a:latin typeface="Arial"/>
                <a:ea typeface="Times New Roman"/>
                <a:cs typeface="Times New Roman"/>
              </a:rPr>
              <a:t>hoe</a:t>
            </a:r>
            <a:r>
              <a:rPr lang="nl-NL" sz="2400" dirty="0">
                <a:latin typeface="Arial"/>
                <a:ea typeface="Times New Roman"/>
                <a:cs typeface="Times New Roman"/>
              </a:rPr>
              <a:t> je een medewerker aanstuurt.</a:t>
            </a:r>
          </a:p>
        </p:txBody>
      </p:sp>
    </p:spTree>
    <p:extLst>
      <p:ext uri="{BB962C8B-B14F-4D97-AF65-F5344CB8AC3E}">
        <p14:creationId xmlns:p14="http://schemas.microsoft.com/office/powerpoint/2010/main" val="1117208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2135187" y="260648"/>
            <a:ext cx="8589037" cy="1143000"/>
          </a:xfrm>
        </p:spPr>
        <p:txBody>
          <a:bodyPr/>
          <a:lstStyle/>
          <a:p>
            <a:pPr eaLnBrk="1" hangingPunct="1"/>
            <a:r>
              <a:rPr lang="nl-NL" altLang="nl-NL" sz="5400" dirty="0">
                <a:latin typeface="Arial" panose="020B0604020202020204" pitchFamily="34" charset="0"/>
                <a:cs typeface="Arial" panose="020B0604020202020204" pitchFamily="34" charset="0"/>
              </a:rPr>
              <a:t>Situationeel leiding geven</a:t>
            </a:r>
          </a:p>
        </p:txBody>
      </p:sp>
      <p:sp>
        <p:nvSpPr>
          <p:cNvPr id="2" name="Tijdelijke aanduiding voor voettekst 1"/>
          <p:cNvSpPr>
            <a:spLocks noGrp="1"/>
          </p:cNvSpPr>
          <p:nvPr>
            <p:ph type="ftr" sz="quarter" idx="11"/>
          </p:nvPr>
        </p:nvSpPr>
        <p:spPr/>
        <p:txBody>
          <a:bodyPr/>
          <a:lstStyle/>
          <a:p>
            <a:pPr>
              <a:defRPr/>
            </a:pPr>
            <a:r>
              <a:rPr lang="nl-NL" dirty="0"/>
              <a:t>Leiding geven</a:t>
            </a:r>
          </a:p>
        </p:txBody>
      </p:sp>
      <p:sp>
        <p:nvSpPr>
          <p:cNvPr id="3" name="Tijdelijke aanduiding voor dianummer 2"/>
          <p:cNvSpPr>
            <a:spLocks noGrp="1"/>
          </p:cNvSpPr>
          <p:nvPr>
            <p:ph type="sldNum" sz="quarter" idx="12"/>
          </p:nvPr>
        </p:nvSpPr>
        <p:spPr/>
        <p:txBody>
          <a:bodyPr/>
          <a:lstStyle/>
          <a:p>
            <a:pPr>
              <a:defRPr/>
            </a:pPr>
            <a:fld id="{FF264E44-644C-4077-ABFF-7668C5B69950}" type="slidenum">
              <a:rPr lang="nl-NL" smtClean="0"/>
              <a:pPr>
                <a:defRPr/>
              </a:pPr>
              <a:t>3</a:t>
            </a:fld>
            <a:endParaRPr lang="nl-NL" dirty="0"/>
          </a:p>
        </p:txBody>
      </p:sp>
      <p:sp>
        <p:nvSpPr>
          <p:cNvPr id="7" name="Text Box 4"/>
          <p:cNvSpPr txBox="1">
            <a:spLocks noChangeArrowheads="1"/>
          </p:cNvSpPr>
          <p:nvPr/>
        </p:nvSpPr>
        <p:spPr bwMode="auto">
          <a:xfrm>
            <a:off x="1991544" y="1412777"/>
            <a:ext cx="8352928" cy="476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nSpc>
                <a:spcPct val="115000"/>
              </a:lnSpc>
              <a:spcBef>
                <a:spcPts val="0"/>
              </a:spcBef>
            </a:pPr>
            <a:r>
              <a:rPr lang="nl-NL" sz="2400" dirty="0">
                <a:latin typeface="Arial"/>
                <a:ea typeface="Times New Roman"/>
                <a:cs typeface="Times New Roman"/>
              </a:rPr>
              <a:t>Twee vragen zijn belangrijk:</a:t>
            </a:r>
          </a:p>
          <a:p>
            <a:pPr>
              <a:lnSpc>
                <a:spcPct val="115000"/>
              </a:lnSpc>
              <a:spcBef>
                <a:spcPts val="0"/>
              </a:spcBef>
            </a:pPr>
            <a:r>
              <a:rPr lang="nl-NL" sz="2400" dirty="0">
                <a:latin typeface="Arial"/>
                <a:ea typeface="Times New Roman"/>
                <a:cs typeface="Times New Roman"/>
              </a:rPr>
              <a:t>1.	Is iemand in staat om de taak te doen?              	(kunnen, </a:t>
            </a:r>
            <a:r>
              <a:rPr lang="nl-NL" sz="2400" u="sng" dirty="0">
                <a:latin typeface="Arial"/>
                <a:ea typeface="Times New Roman"/>
                <a:cs typeface="Times New Roman"/>
              </a:rPr>
              <a:t>bekwaamheid</a:t>
            </a:r>
            <a:r>
              <a:rPr lang="nl-NL" sz="2400" dirty="0">
                <a:latin typeface="Arial"/>
                <a:ea typeface="Times New Roman"/>
                <a:cs typeface="Times New Roman"/>
              </a:rPr>
              <a:t>)</a:t>
            </a:r>
          </a:p>
          <a:p>
            <a:pPr marL="457200" indent="-457200">
              <a:lnSpc>
                <a:spcPct val="115000"/>
              </a:lnSpc>
              <a:spcBef>
                <a:spcPts val="0"/>
              </a:spcBef>
              <a:buAutoNum type="arabicPeriod" startAt="2"/>
            </a:pPr>
            <a:r>
              <a:rPr lang="nl-NL" sz="2400" dirty="0">
                <a:latin typeface="Arial"/>
                <a:ea typeface="Times New Roman"/>
                <a:cs typeface="Times New Roman"/>
              </a:rPr>
              <a:t>      Is iemand gemotiveerd om de taak te doen?                          	(willen, betrokkenheid of </a:t>
            </a:r>
            <a:r>
              <a:rPr lang="nl-NL" sz="2400" u="sng" dirty="0">
                <a:latin typeface="Arial"/>
                <a:ea typeface="Times New Roman"/>
                <a:cs typeface="Times New Roman"/>
              </a:rPr>
              <a:t>bereidheid</a:t>
            </a:r>
            <a:r>
              <a:rPr lang="nl-NL" sz="2400" dirty="0">
                <a:latin typeface="Arial"/>
                <a:ea typeface="Times New Roman"/>
                <a:cs typeface="Times New Roman"/>
              </a:rPr>
              <a:t>)</a:t>
            </a:r>
          </a:p>
          <a:p>
            <a:pPr marL="457200" indent="-457200">
              <a:lnSpc>
                <a:spcPct val="115000"/>
              </a:lnSpc>
              <a:spcBef>
                <a:spcPts val="0"/>
              </a:spcBef>
              <a:buAutoNum type="arabicPeriod" startAt="2"/>
            </a:pPr>
            <a:endParaRPr lang="nl-NL" sz="2400" dirty="0">
              <a:latin typeface="Arial"/>
              <a:ea typeface="Times New Roman"/>
              <a:cs typeface="Times New Roman"/>
            </a:endParaRPr>
          </a:p>
          <a:p>
            <a:pPr>
              <a:lnSpc>
                <a:spcPct val="115000"/>
              </a:lnSpc>
              <a:spcBef>
                <a:spcPts val="0"/>
              </a:spcBef>
            </a:pPr>
            <a:r>
              <a:rPr lang="nl-NL" sz="2400" dirty="0">
                <a:latin typeface="Arial"/>
                <a:ea typeface="Times New Roman"/>
                <a:cs typeface="Times New Roman"/>
              </a:rPr>
              <a:t>De bekwaamheid en de betrokkenheid noem je samen de </a:t>
            </a:r>
            <a:r>
              <a:rPr lang="nl-NL" sz="2400" b="1" u="sng" dirty="0">
                <a:latin typeface="Arial"/>
                <a:ea typeface="Times New Roman"/>
                <a:cs typeface="Times New Roman"/>
              </a:rPr>
              <a:t>taakvolwassenheid</a:t>
            </a:r>
            <a:r>
              <a:rPr lang="nl-NL" sz="2400" dirty="0">
                <a:latin typeface="Arial"/>
                <a:ea typeface="Times New Roman"/>
                <a:cs typeface="Times New Roman"/>
              </a:rPr>
              <a:t> van een medewerker.</a:t>
            </a:r>
          </a:p>
          <a:p>
            <a:pPr>
              <a:lnSpc>
                <a:spcPct val="115000"/>
              </a:lnSpc>
              <a:spcBef>
                <a:spcPts val="0"/>
              </a:spcBef>
            </a:pPr>
            <a:r>
              <a:rPr lang="nl-NL" sz="1800" i="1" dirty="0">
                <a:latin typeface="Arial"/>
                <a:ea typeface="Times New Roman"/>
                <a:cs typeface="Times New Roman"/>
              </a:rPr>
              <a:t>Een enthousiaste starter is wel bereid tot, maar waarschijnlijk niet bekwaam in een bepaalde taak. Een oude rot in het vak is meestal heel bekwaam, maar na een groot aantal jaren misschien niet meer zo gemotiveerd. En iemand die zijn werk met veel plezier en veel kundigheid uitvoert, is zowel bekwaam als bereid.</a:t>
            </a:r>
          </a:p>
        </p:txBody>
      </p:sp>
    </p:spTree>
    <p:extLst>
      <p:ext uri="{BB962C8B-B14F-4D97-AF65-F5344CB8AC3E}">
        <p14:creationId xmlns:p14="http://schemas.microsoft.com/office/powerpoint/2010/main" val="454233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2135187" y="260648"/>
            <a:ext cx="8597915" cy="1143000"/>
          </a:xfrm>
        </p:spPr>
        <p:txBody>
          <a:bodyPr/>
          <a:lstStyle/>
          <a:p>
            <a:pPr eaLnBrk="1" hangingPunct="1"/>
            <a:r>
              <a:rPr lang="nl-NL" altLang="nl-NL" sz="5400" dirty="0">
                <a:latin typeface="Arial" panose="020B0604020202020204" pitchFamily="34" charset="0"/>
                <a:cs typeface="Arial" panose="020B0604020202020204" pitchFamily="34" charset="0"/>
              </a:rPr>
              <a:t>Situationeel leiding geven</a:t>
            </a:r>
          </a:p>
        </p:txBody>
      </p:sp>
      <p:sp>
        <p:nvSpPr>
          <p:cNvPr id="2" name="Tijdelijke aanduiding voor voettekst 1"/>
          <p:cNvSpPr>
            <a:spLocks noGrp="1"/>
          </p:cNvSpPr>
          <p:nvPr>
            <p:ph type="ftr" sz="quarter" idx="11"/>
          </p:nvPr>
        </p:nvSpPr>
        <p:spPr/>
        <p:txBody>
          <a:bodyPr/>
          <a:lstStyle/>
          <a:p>
            <a:pPr>
              <a:defRPr/>
            </a:pPr>
            <a:r>
              <a:rPr lang="nl-NL" dirty="0"/>
              <a:t>Leiding geven</a:t>
            </a:r>
          </a:p>
        </p:txBody>
      </p:sp>
      <p:sp>
        <p:nvSpPr>
          <p:cNvPr id="3" name="Tijdelijke aanduiding voor dianummer 2"/>
          <p:cNvSpPr>
            <a:spLocks noGrp="1"/>
          </p:cNvSpPr>
          <p:nvPr>
            <p:ph type="sldNum" sz="quarter" idx="12"/>
          </p:nvPr>
        </p:nvSpPr>
        <p:spPr/>
        <p:txBody>
          <a:bodyPr/>
          <a:lstStyle/>
          <a:p>
            <a:pPr>
              <a:defRPr/>
            </a:pPr>
            <a:fld id="{FF264E44-644C-4077-ABFF-7668C5B69950}" type="slidenum">
              <a:rPr lang="nl-NL" smtClean="0"/>
              <a:pPr>
                <a:defRPr/>
              </a:pPr>
              <a:t>4</a:t>
            </a:fld>
            <a:endParaRPr lang="nl-NL" dirty="0"/>
          </a:p>
        </p:txBody>
      </p:sp>
      <p:sp>
        <p:nvSpPr>
          <p:cNvPr id="7" name="Text Box 4"/>
          <p:cNvSpPr txBox="1">
            <a:spLocks noChangeArrowheads="1"/>
          </p:cNvSpPr>
          <p:nvPr/>
        </p:nvSpPr>
        <p:spPr bwMode="auto">
          <a:xfrm>
            <a:off x="1991544" y="1412776"/>
            <a:ext cx="8352928"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nSpc>
                <a:spcPct val="115000"/>
              </a:lnSpc>
              <a:spcBef>
                <a:spcPts val="0"/>
              </a:spcBef>
            </a:pPr>
            <a:r>
              <a:rPr lang="nl-NL" sz="2400" dirty="0">
                <a:latin typeface="Arial"/>
                <a:ea typeface="Times New Roman"/>
                <a:cs typeface="Times New Roman"/>
              </a:rPr>
              <a:t>De verschillende niveaus van taakvolwassenheid bepalen de beste </a:t>
            </a:r>
            <a:r>
              <a:rPr lang="nl-NL" sz="2400" b="1" dirty="0">
                <a:solidFill>
                  <a:srgbClr val="FF0000"/>
                </a:solidFill>
                <a:latin typeface="Arial"/>
                <a:ea typeface="Times New Roman"/>
                <a:cs typeface="Times New Roman"/>
              </a:rPr>
              <a:t>manier van aansturen</a:t>
            </a:r>
            <a:r>
              <a:rPr lang="nl-NL" sz="2400" dirty="0">
                <a:latin typeface="Arial"/>
                <a:ea typeface="Times New Roman"/>
                <a:cs typeface="Times New Roman"/>
              </a:rPr>
              <a:t>. </a:t>
            </a:r>
          </a:p>
          <a:p>
            <a:pPr>
              <a:lnSpc>
                <a:spcPct val="115000"/>
              </a:lnSpc>
              <a:spcBef>
                <a:spcPts val="0"/>
              </a:spcBef>
            </a:pPr>
            <a:r>
              <a:rPr lang="nl-NL" sz="1200" i="1" dirty="0">
                <a:latin typeface="Arial"/>
                <a:ea typeface="Times New Roman"/>
                <a:cs typeface="Times New Roman"/>
              </a:rPr>
              <a:t>model van situationeel leidinggeven van </a:t>
            </a:r>
            <a:r>
              <a:rPr lang="nl-NL" sz="1200" i="1" dirty="0" err="1">
                <a:latin typeface="Arial"/>
                <a:ea typeface="Times New Roman"/>
                <a:cs typeface="Times New Roman"/>
              </a:rPr>
              <a:t>Hersey</a:t>
            </a:r>
            <a:r>
              <a:rPr lang="nl-NL" sz="1200" i="1" dirty="0">
                <a:latin typeface="Arial"/>
                <a:ea typeface="Times New Roman"/>
                <a:cs typeface="Times New Roman"/>
              </a:rPr>
              <a:t> en </a:t>
            </a:r>
            <a:r>
              <a:rPr lang="nl-NL" sz="1200" i="1" dirty="0" err="1">
                <a:latin typeface="Arial"/>
                <a:ea typeface="Times New Roman"/>
                <a:cs typeface="Times New Roman"/>
              </a:rPr>
              <a:t>Blanchard</a:t>
            </a:r>
            <a:r>
              <a:rPr lang="nl-NL" sz="1200" i="1" dirty="0">
                <a:latin typeface="Arial"/>
                <a:ea typeface="Times New Roman"/>
                <a:cs typeface="Times New Roman"/>
              </a:rPr>
              <a:t>.</a:t>
            </a:r>
          </a:p>
        </p:txBody>
      </p:sp>
      <p:sp>
        <p:nvSpPr>
          <p:cNvPr id="4" name="Tekstvak 3"/>
          <p:cNvSpPr txBox="1"/>
          <p:nvPr/>
        </p:nvSpPr>
        <p:spPr>
          <a:xfrm>
            <a:off x="7328821" y="2707314"/>
            <a:ext cx="1584175" cy="369332"/>
          </a:xfrm>
          <a:prstGeom prst="rect">
            <a:avLst/>
          </a:prstGeom>
          <a:solidFill>
            <a:schemeClr val="bg2"/>
          </a:solidFill>
        </p:spPr>
        <p:txBody>
          <a:bodyPr wrap="square" rtlCol="0">
            <a:spAutoFit/>
          </a:bodyPr>
          <a:lstStyle/>
          <a:p>
            <a:r>
              <a:rPr lang="nl-NL" dirty="0"/>
              <a:t> </a:t>
            </a:r>
          </a:p>
        </p:txBody>
      </p:sp>
      <p:sp>
        <p:nvSpPr>
          <p:cNvPr id="9" name="Tekstvak 8"/>
          <p:cNvSpPr txBox="1"/>
          <p:nvPr/>
        </p:nvSpPr>
        <p:spPr>
          <a:xfrm>
            <a:off x="6273262" y="2476482"/>
            <a:ext cx="1823173" cy="461665"/>
          </a:xfrm>
          <a:prstGeom prst="rect">
            <a:avLst/>
          </a:prstGeom>
          <a:solidFill>
            <a:schemeClr val="bg2"/>
          </a:solidFill>
        </p:spPr>
        <p:txBody>
          <a:bodyPr wrap="square" rtlCol="0">
            <a:spAutoFit/>
          </a:bodyPr>
          <a:lstStyle/>
          <a:p>
            <a:r>
              <a:rPr lang="nl-NL" sz="2400" b="1" dirty="0"/>
              <a:t>Bereidheid</a:t>
            </a:r>
          </a:p>
        </p:txBody>
      </p:sp>
      <p:sp>
        <p:nvSpPr>
          <p:cNvPr id="10" name="Tekstvak 9"/>
          <p:cNvSpPr txBox="1"/>
          <p:nvPr/>
        </p:nvSpPr>
        <p:spPr>
          <a:xfrm>
            <a:off x="3758148" y="5656534"/>
            <a:ext cx="1584175" cy="369332"/>
          </a:xfrm>
          <a:prstGeom prst="rect">
            <a:avLst/>
          </a:prstGeom>
          <a:solidFill>
            <a:schemeClr val="bg2"/>
          </a:solidFill>
        </p:spPr>
        <p:txBody>
          <a:bodyPr wrap="square" rtlCol="0">
            <a:spAutoFit/>
          </a:bodyPr>
          <a:lstStyle/>
          <a:p>
            <a:r>
              <a:rPr lang="nl-NL" dirty="0"/>
              <a:t> </a:t>
            </a:r>
          </a:p>
        </p:txBody>
      </p:sp>
      <p:sp>
        <p:nvSpPr>
          <p:cNvPr id="11" name="Tekstvak 10"/>
          <p:cNvSpPr txBox="1"/>
          <p:nvPr/>
        </p:nvSpPr>
        <p:spPr>
          <a:xfrm>
            <a:off x="7300001" y="5656534"/>
            <a:ext cx="1584175" cy="369332"/>
          </a:xfrm>
          <a:prstGeom prst="rect">
            <a:avLst/>
          </a:prstGeom>
          <a:solidFill>
            <a:schemeClr val="bg2"/>
          </a:solidFill>
        </p:spPr>
        <p:txBody>
          <a:bodyPr wrap="square" rtlCol="0">
            <a:spAutoFit/>
          </a:bodyPr>
          <a:lstStyle/>
          <a:p>
            <a:r>
              <a:rPr lang="nl-NL" dirty="0"/>
              <a:t> </a:t>
            </a:r>
          </a:p>
        </p:txBody>
      </p:sp>
      <p:graphicFrame>
        <p:nvGraphicFramePr>
          <p:cNvPr id="6" name="Tabel 5"/>
          <p:cNvGraphicFramePr>
            <a:graphicFrameLocks noGrp="1"/>
          </p:cNvGraphicFramePr>
          <p:nvPr/>
        </p:nvGraphicFramePr>
        <p:xfrm>
          <a:off x="2921860" y="2891979"/>
          <a:ext cx="6918556" cy="3211138"/>
        </p:xfrm>
        <a:graphic>
          <a:graphicData uri="http://schemas.openxmlformats.org/drawingml/2006/table">
            <a:tbl>
              <a:tblPr firstRow="1" bandRow="1">
                <a:tableStyleId>{5940675A-B579-460E-94D1-54222C63F5DA}</a:tableStyleId>
              </a:tblPr>
              <a:tblGrid>
                <a:gridCol w="1506984">
                  <a:extLst>
                    <a:ext uri="{9D8B030D-6E8A-4147-A177-3AD203B41FA5}">
                      <a16:colId xmlns:a16="http://schemas.microsoft.com/office/drawing/2014/main" val="20000"/>
                    </a:ext>
                  </a:extLst>
                </a:gridCol>
                <a:gridCol w="2594589">
                  <a:extLst>
                    <a:ext uri="{9D8B030D-6E8A-4147-A177-3AD203B41FA5}">
                      <a16:colId xmlns:a16="http://schemas.microsoft.com/office/drawing/2014/main" val="20001"/>
                    </a:ext>
                  </a:extLst>
                </a:gridCol>
                <a:gridCol w="2816983">
                  <a:extLst>
                    <a:ext uri="{9D8B030D-6E8A-4147-A177-3AD203B41FA5}">
                      <a16:colId xmlns:a16="http://schemas.microsoft.com/office/drawing/2014/main" val="20002"/>
                    </a:ext>
                  </a:extLst>
                </a:gridCol>
              </a:tblGrid>
              <a:tr h="761404">
                <a:tc>
                  <a:txBody>
                    <a:bodyPr/>
                    <a:lstStyle/>
                    <a:p>
                      <a:endParaRPr lang="nl-NL" i="1" dirty="0">
                        <a:latin typeface="Arial" panose="020B0604020202020204" pitchFamily="34" charset="0"/>
                        <a:cs typeface="Arial" panose="020B0604020202020204" pitchFamily="34" charset="0"/>
                      </a:endParaRPr>
                    </a:p>
                  </a:txBody>
                  <a:tcPr/>
                </a:tc>
                <a:tc>
                  <a:txBody>
                    <a:bodyPr/>
                    <a:lstStyle/>
                    <a:p>
                      <a:pPr algn="ctr"/>
                      <a:r>
                        <a:rPr lang="nl-NL" sz="2000" b="1" i="1" dirty="0">
                          <a:latin typeface="Arial" panose="020B0604020202020204" pitchFamily="34" charset="0"/>
                          <a:cs typeface="Arial" panose="020B0604020202020204" pitchFamily="34" charset="0"/>
                        </a:rPr>
                        <a:t>Veel</a:t>
                      </a:r>
                    </a:p>
                    <a:p>
                      <a:pPr algn="ctr"/>
                      <a:endParaRPr lang="nl-NL" sz="2000" b="1" i="1" dirty="0">
                        <a:latin typeface="Arial" panose="020B0604020202020204" pitchFamily="34" charset="0"/>
                        <a:cs typeface="Arial" panose="020B0604020202020204" pitchFamily="34" charset="0"/>
                      </a:endParaRPr>
                    </a:p>
                  </a:txBody>
                  <a:tcPr>
                    <a:solidFill>
                      <a:srgbClr val="FFFF00"/>
                    </a:solidFill>
                  </a:tcPr>
                </a:tc>
                <a:tc>
                  <a:txBody>
                    <a:bodyPr/>
                    <a:lstStyle/>
                    <a:p>
                      <a:pPr algn="ctr"/>
                      <a:r>
                        <a:rPr lang="nl-NL" sz="2000" b="1" i="1" dirty="0">
                          <a:latin typeface="Arial" panose="020B0604020202020204" pitchFamily="34" charset="0"/>
                          <a:cs typeface="Arial" panose="020B0604020202020204" pitchFamily="34" charset="0"/>
                        </a:rPr>
                        <a:t>Weinig</a:t>
                      </a:r>
                    </a:p>
                  </a:txBody>
                  <a:tcPr>
                    <a:solidFill>
                      <a:srgbClr val="FFFF00"/>
                    </a:solidFill>
                  </a:tcPr>
                </a:tc>
                <a:extLst>
                  <a:ext uri="{0D108BD9-81ED-4DB2-BD59-A6C34878D82A}">
                    <a16:rowId xmlns:a16="http://schemas.microsoft.com/office/drawing/2014/main" val="10000"/>
                  </a:ext>
                </a:extLst>
              </a:tr>
              <a:tr h="1224867">
                <a:tc>
                  <a:txBody>
                    <a:bodyPr/>
                    <a:lstStyle/>
                    <a:p>
                      <a:pPr algn="ctr"/>
                      <a:endParaRPr lang="nl-NL" sz="2000" b="1" i="1" dirty="0">
                        <a:latin typeface="Arial" panose="020B0604020202020204" pitchFamily="34" charset="0"/>
                        <a:cs typeface="Arial" panose="020B0604020202020204" pitchFamily="34" charset="0"/>
                      </a:endParaRPr>
                    </a:p>
                    <a:p>
                      <a:pPr algn="ctr"/>
                      <a:r>
                        <a:rPr lang="nl-NL" sz="2000" b="1" i="1" dirty="0">
                          <a:latin typeface="Arial" panose="020B0604020202020204" pitchFamily="34" charset="0"/>
                          <a:cs typeface="Arial" panose="020B0604020202020204" pitchFamily="34" charset="0"/>
                        </a:rPr>
                        <a:t>Veel</a:t>
                      </a:r>
                    </a:p>
                  </a:txBody>
                  <a:tcPr>
                    <a:solidFill>
                      <a:schemeClr val="tx2">
                        <a:lumMod val="40000"/>
                        <a:lumOff val="60000"/>
                      </a:schemeClr>
                    </a:solidFill>
                  </a:tcPr>
                </a:tc>
                <a:tc>
                  <a:txBody>
                    <a:bodyPr/>
                    <a:lstStyle/>
                    <a:p>
                      <a:r>
                        <a:rPr lang="nl-NL" sz="1400" b="1" i="1" kern="1200" dirty="0">
                          <a:solidFill>
                            <a:schemeClr val="tx1"/>
                          </a:solidFill>
                          <a:latin typeface="Arial" panose="020B0604020202020204" pitchFamily="34" charset="0"/>
                          <a:ea typeface="+mn-ea"/>
                          <a:cs typeface="Arial" panose="020B0604020202020204" pitchFamily="34" charset="0"/>
                        </a:rPr>
                        <a:t>S4: kan én wil</a:t>
                      </a:r>
                    </a:p>
                    <a:p>
                      <a:pPr algn="ctr"/>
                      <a:endParaRPr lang="nl-NL" sz="1800" b="1" i="0" kern="1200" dirty="0">
                        <a:solidFill>
                          <a:schemeClr val="tx1"/>
                        </a:solidFill>
                        <a:latin typeface="Arial" panose="020B0604020202020204" pitchFamily="34" charset="0"/>
                        <a:ea typeface="+mn-ea"/>
                        <a:cs typeface="Arial" panose="020B0604020202020204" pitchFamily="34" charset="0"/>
                      </a:endParaRPr>
                    </a:p>
                    <a:p>
                      <a:pPr algn="ctr"/>
                      <a:r>
                        <a:rPr lang="nl-NL" sz="1800" b="1" i="0" kern="1200" dirty="0">
                          <a:solidFill>
                            <a:srgbClr val="FF0000"/>
                          </a:solidFill>
                          <a:latin typeface="Arial" panose="020B0604020202020204" pitchFamily="34" charset="0"/>
                          <a:ea typeface="+mn-ea"/>
                          <a:cs typeface="Arial" panose="020B0604020202020204" pitchFamily="34" charset="0"/>
                        </a:rPr>
                        <a:t>DELEGEREN</a:t>
                      </a:r>
                    </a:p>
                    <a:p>
                      <a:endParaRPr lang="nl-NL" i="1" dirty="0">
                        <a:latin typeface="Arial" panose="020B0604020202020204" pitchFamily="34" charset="0"/>
                        <a:cs typeface="Arial" panose="020B0604020202020204" pitchFamily="34" charset="0"/>
                      </a:endParaRPr>
                    </a:p>
                  </a:txBody>
                  <a:tcPr/>
                </a:tc>
                <a:tc>
                  <a:txBody>
                    <a:bodyPr/>
                    <a:lstStyle/>
                    <a:p>
                      <a:r>
                        <a:rPr lang="nl-NL" sz="1400" b="1" i="1" dirty="0">
                          <a:latin typeface="Arial" panose="020B0604020202020204" pitchFamily="34" charset="0"/>
                          <a:cs typeface="Arial" panose="020B0604020202020204" pitchFamily="34" charset="0"/>
                        </a:rPr>
                        <a:t>S3:</a:t>
                      </a:r>
                      <a:r>
                        <a:rPr lang="nl-NL" sz="1400" b="1" i="1" baseline="0" dirty="0">
                          <a:latin typeface="Arial" panose="020B0604020202020204" pitchFamily="34" charset="0"/>
                          <a:cs typeface="Arial" panose="020B0604020202020204" pitchFamily="34" charset="0"/>
                        </a:rPr>
                        <a:t> kan wel, maar wil niet</a:t>
                      </a:r>
                    </a:p>
                    <a:p>
                      <a:endParaRPr lang="nl-NL" sz="1400" b="1" i="1" baseline="0" dirty="0">
                        <a:latin typeface="Arial" panose="020B0604020202020204" pitchFamily="34" charset="0"/>
                        <a:cs typeface="Arial" panose="020B0604020202020204" pitchFamily="34" charset="0"/>
                      </a:endParaRPr>
                    </a:p>
                    <a:p>
                      <a:pPr algn="ctr"/>
                      <a:r>
                        <a:rPr lang="nl-NL" sz="1800" b="1" i="0" kern="1200" dirty="0">
                          <a:solidFill>
                            <a:srgbClr val="FF0000"/>
                          </a:solidFill>
                          <a:latin typeface="Arial" panose="020B0604020202020204" pitchFamily="34" charset="0"/>
                          <a:ea typeface="+mn-ea"/>
                          <a:cs typeface="Arial" panose="020B0604020202020204" pitchFamily="34" charset="0"/>
                        </a:rPr>
                        <a:t>OVERLEGGEN</a:t>
                      </a:r>
                    </a:p>
                  </a:txBody>
                  <a:tcPr/>
                </a:tc>
                <a:extLst>
                  <a:ext uri="{0D108BD9-81ED-4DB2-BD59-A6C34878D82A}">
                    <a16:rowId xmlns:a16="http://schemas.microsoft.com/office/drawing/2014/main" val="10001"/>
                  </a:ext>
                </a:extLst>
              </a:tr>
              <a:tr h="1224867">
                <a:tc>
                  <a:txBody>
                    <a:bodyPr/>
                    <a:lstStyle/>
                    <a:p>
                      <a:pPr algn="ctr"/>
                      <a:endParaRPr lang="nl-NL" sz="2000" b="1" i="1" dirty="0">
                        <a:latin typeface="Arial" panose="020B0604020202020204" pitchFamily="34" charset="0"/>
                        <a:cs typeface="Arial" panose="020B0604020202020204" pitchFamily="34" charset="0"/>
                      </a:endParaRPr>
                    </a:p>
                    <a:p>
                      <a:pPr algn="ctr"/>
                      <a:r>
                        <a:rPr lang="nl-NL" sz="2000" b="1" i="1" dirty="0">
                          <a:latin typeface="Arial" panose="020B0604020202020204" pitchFamily="34" charset="0"/>
                          <a:cs typeface="Arial" panose="020B0604020202020204" pitchFamily="34" charset="0"/>
                        </a:rPr>
                        <a:t>Weinig</a:t>
                      </a:r>
                    </a:p>
                  </a:txBody>
                  <a:tcPr>
                    <a:solidFill>
                      <a:schemeClr val="tx2">
                        <a:lumMod val="40000"/>
                        <a:lumOff val="60000"/>
                      </a:schemeClr>
                    </a:solidFill>
                  </a:tcPr>
                </a:tc>
                <a:tc>
                  <a:txBody>
                    <a:bodyPr/>
                    <a:lstStyle/>
                    <a:p>
                      <a:r>
                        <a:rPr lang="nl-NL" sz="1400" b="1" i="1" kern="1200" baseline="0" dirty="0">
                          <a:solidFill>
                            <a:schemeClr val="tx1"/>
                          </a:solidFill>
                          <a:latin typeface="Arial" panose="020B0604020202020204" pitchFamily="34" charset="0"/>
                          <a:ea typeface="+mn-ea"/>
                          <a:cs typeface="Arial" panose="020B0604020202020204" pitchFamily="34" charset="0"/>
                        </a:rPr>
                        <a:t>S1: kan niet, maar wil wel</a:t>
                      </a:r>
                    </a:p>
                    <a:p>
                      <a:pPr algn="ctr"/>
                      <a:endParaRPr lang="nl-NL" b="1" i="0" dirty="0">
                        <a:latin typeface="Arial" panose="020B0604020202020204" pitchFamily="34" charset="0"/>
                        <a:cs typeface="Arial" panose="020B0604020202020204" pitchFamily="34" charset="0"/>
                      </a:endParaRPr>
                    </a:p>
                    <a:p>
                      <a:pPr algn="ctr"/>
                      <a:r>
                        <a:rPr lang="nl-NL" b="1" i="0" dirty="0">
                          <a:solidFill>
                            <a:srgbClr val="FF0000"/>
                          </a:solidFill>
                          <a:latin typeface="Arial" panose="020B0604020202020204" pitchFamily="34" charset="0"/>
                          <a:cs typeface="Arial" panose="020B0604020202020204" pitchFamily="34" charset="0"/>
                        </a:rPr>
                        <a:t>INSTRUEREN</a:t>
                      </a:r>
                    </a:p>
                    <a:p>
                      <a:endParaRPr lang="nl-NL" i="1" dirty="0">
                        <a:latin typeface="Arial" panose="020B0604020202020204" pitchFamily="34" charset="0"/>
                        <a:cs typeface="Arial" panose="020B0604020202020204" pitchFamily="34" charset="0"/>
                      </a:endParaRPr>
                    </a:p>
                  </a:txBody>
                  <a:tcPr/>
                </a:tc>
                <a:tc>
                  <a:txBody>
                    <a:bodyPr/>
                    <a:lstStyle/>
                    <a:p>
                      <a:r>
                        <a:rPr lang="nl-NL" sz="1400" b="1" i="1" kern="1200" baseline="0" dirty="0">
                          <a:solidFill>
                            <a:schemeClr val="tx1"/>
                          </a:solidFill>
                          <a:latin typeface="Arial" panose="020B0604020202020204" pitchFamily="34" charset="0"/>
                          <a:ea typeface="+mn-ea"/>
                          <a:cs typeface="Arial" panose="020B0604020202020204" pitchFamily="34" charset="0"/>
                        </a:rPr>
                        <a:t>S2: kan niet, wil niet</a:t>
                      </a:r>
                    </a:p>
                    <a:p>
                      <a:endParaRPr lang="nl-NL" sz="1400" b="1" i="1" kern="1200" baseline="0" dirty="0">
                        <a:solidFill>
                          <a:schemeClr val="tx1"/>
                        </a:solidFill>
                        <a:latin typeface="Arial" panose="020B0604020202020204" pitchFamily="34" charset="0"/>
                        <a:ea typeface="+mn-ea"/>
                        <a:cs typeface="Arial" panose="020B0604020202020204" pitchFamily="34" charset="0"/>
                      </a:endParaRPr>
                    </a:p>
                    <a:p>
                      <a:pPr algn="ctr"/>
                      <a:r>
                        <a:rPr lang="nl-NL" sz="2000" b="1" i="0" kern="1200" baseline="0" dirty="0">
                          <a:solidFill>
                            <a:srgbClr val="FF0000"/>
                          </a:solidFill>
                          <a:latin typeface="Arial" panose="020B0604020202020204" pitchFamily="34" charset="0"/>
                          <a:ea typeface="+mn-ea"/>
                          <a:cs typeface="Arial" panose="020B0604020202020204" pitchFamily="34" charset="0"/>
                        </a:rPr>
                        <a:t>OVERTUIGEN</a:t>
                      </a:r>
                    </a:p>
                  </a:txBody>
                  <a:tcPr/>
                </a:tc>
                <a:extLst>
                  <a:ext uri="{0D108BD9-81ED-4DB2-BD59-A6C34878D82A}">
                    <a16:rowId xmlns:a16="http://schemas.microsoft.com/office/drawing/2014/main" val="10002"/>
                  </a:ext>
                </a:extLst>
              </a:tr>
            </a:tbl>
          </a:graphicData>
        </a:graphic>
      </p:graphicFrame>
      <p:sp>
        <p:nvSpPr>
          <p:cNvPr id="15" name="Tekstvak 14"/>
          <p:cNvSpPr txBox="1"/>
          <p:nvPr/>
        </p:nvSpPr>
        <p:spPr>
          <a:xfrm rot="16200000">
            <a:off x="1334993" y="4324847"/>
            <a:ext cx="2253356" cy="461665"/>
          </a:xfrm>
          <a:prstGeom prst="rect">
            <a:avLst/>
          </a:prstGeom>
          <a:solidFill>
            <a:schemeClr val="bg2"/>
          </a:solidFill>
        </p:spPr>
        <p:txBody>
          <a:bodyPr wrap="square" rtlCol="0">
            <a:spAutoFit/>
          </a:bodyPr>
          <a:lstStyle/>
          <a:p>
            <a:r>
              <a:rPr lang="nl-NL" sz="2400" b="1" dirty="0"/>
              <a:t>Bekwaamheid</a:t>
            </a:r>
          </a:p>
        </p:txBody>
      </p:sp>
    </p:spTree>
    <p:extLst>
      <p:ext uri="{BB962C8B-B14F-4D97-AF65-F5344CB8AC3E}">
        <p14:creationId xmlns:p14="http://schemas.microsoft.com/office/powerpoint/2010/main" val="2008154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5"/>
          <p:cNvGraphicFramePr>
            <a:graphicFrameLocks noGrp="1"/>
          </p:cNvGraphicFramePr>
          <p:nvPr/>
        </p:nvGraphicFramePr>
        <p:xfrm>
          <a:off x="2921860" y="1713143"/>
          <a:ext cx="6918556" cy="4419004"/>
        </p:xfrm>
        <a:graphic>
          <a:graphicData uri="http://schemas.openxmlformats.org/drawingml/2006/table">
            <a:tbl>
              <a:tblPr firstRow="1" bandRow="1">
                <a:tableStyleId>{5940675A-B579-460E-94D1-54222C63F5DA}</a:tableStyleId>
              </a:tblPr>
              <a:tblGrid>
                <a:gridCol w="1506984">
                  <a:extLst>
                    <a:ext uri="{9D8B030D-6E8A-4147-A177-3AD203B41FA5}">
                      <a16:colId xmlns:a16="http://schemas.microsoft.com/office/drawing/2014/main" val="20000"/>
                    </a:ext>
                  </a:extLst>
                </a:gridCol>
                <a:gridCol w="2594589">
                  <a:extLst>
                    <a:ext uri="{9D8B030D-6E8A-4147-A177-3AD203B41FA5}">
                      <a16:colId xmlns:a16="http://schemas.microsoft.com/office/drawing/2014/main" val="20001"/>
                    </a:ext>
                  </a:extLst>
                </a:gridCol>
                <a:gridCol w="2816983">
                  <a:extLst>
                    <a:ext uri="{9D8B030D-6E8A-4147-A177-3AD203B41FA5}">
                      <a16:colId xmlns:a16="http://schemas.microsoft.com/office/drawing/2014/main" val="20002"/>
                    </a:ext>
                  </a:extLst>
                </a:gridCol>
              </a:tblGrid>
              <a:tr h="761404">
                <a:tc>
                  <a:txBody>
                    <a:bodyPr/>
                    <a:lstStyle/>
                    <a:p>
                      <a:endParaRPr lang="nl-NL" i="1" dirty="0">
                        <a:latin typeface="Arial" panose="020B0604020202020204" pitchFamily="34" charset="0"/>
                        <a:cs typeface="Arial" panose="020B0604020202020204" pitchFamily="34" charset="0"/>
                      </a:endParaRPr>
                    </a:p>
                  </a:txBody>
                  <a:tcPr/>
                </a:tc>
                <a:tc>
                  <a:txBody>
                    <a:bodyPr/>
                    <a:lstStyle/>
                    <a:p>
                      <a:pPr algn="ctr"/>
                      <a:r>
                        <a:rPr lang="nl-NL" sz="2000" b="1" i="1" dirty="0">
                          <a:latin typeface="Arial" panose="020B0604020202020204" pitchFamily="34" charset="0"/>
                          <a:cs typeface="Arial" panose="020B0604020202020204" pitchFamily="34" charset="0"/>
                        </a:rPr>
                        <a:t>Veel</a:t>
                      </a:r>
                    </a:p>
                    <a:p>
                      <a:pPr algn="ctr"/>
                      <a:endParaRPr lang="nl-NL" sz="2000" b="1" i="1" dirty="0">
                        <a:latin typeface="Arial" panose="020B0604020202020204" pitchFamily="34" charset="0"/>
                        <a:cs typeface="Arial" panose="020B0604020202020204" pitchFamily="34" charset="0"/>
                      </a:endParaRPr>
                    </a:p>
                  </a:txBody>
                  <a:tcPr>
                    <a:solidFill>
                      <a:srgbClr val="FFFF00"/>
                    </a:solidFill>
                  </a:tcPr>
                </a:tc>
                <a:tc>
                  <a:txBody>
                    <a:bodyPr/>
                    <a:lstStyle/>
                    <a:p>
                      <a:pPr algn="ctr"/>
                      <a:r>
                        <a:rPr lang="nl-NL" sz="2000" b="1" i="1" dirty="0">
                          <a:latin typeface="Arial" panose="020B0604020202020204" pitchFamily="34" charset="0"/>
                          <a:cs typeface="Arial" panose="020B0604020202020204" pitchFamily="34" charset="0"/>
                        </a:rPr>
                        <a:t>Weinig</a:t>
                      </a:r>
                    </a:p>
                  </a:txBody>
                  <a:tcPr>
                    <a:solidFill>
                      <a:srgbClr val="FFFF00"/>
                    </a:solidFill>
                  </a:tcPr>
                </a:tc>
                <a:extLst>
                  <a:ext uri="{0D108BD9-81ED-4DB2-BD59-A6C34878D82A}">
                    <a16:rowId xmlns:a16="http://schemas.microsoft.com/office/drawing/2014/main" val="10000"/>
                  </a:ext>
                </a:extLst>
              </a:tr>
              <a:tr h="1224867">
                <a:tc>
                  <a:txBody>
                    <a:bodyPr/>
                    <a:lstStyle/>
                    <a:p>
                      <a:pPr algn="ctr"/>
                      <a:endParaRPr lang="nl-NL" sz="2000" b="1" i="1" dirty="0">
                        <a:latin typeface="Arial" panose="020B0604020202020204" pitchFamily="34" charset="0"/>
                        <a:cs typeface="Arial" panose="020B0604020202020204" pitchFamily="34" charset="0"/>
                      </a:endParaRPr>
                    </a:p>
                    <a:p>
                      <a:pPr algn="ctr"/>
                      <a:r>
                        <a:rPr lang="nl-NL" sz="2000" b="1" i="1" dirty="0">
                          <a:latin typeface="Arial" panose="020B0604020202020204" pitchFamily="34" charset="0"/>
                          <a:cs typeface="Arial" panose="020B0604020202020204" pitchFamily="34" charset="0"/>
                        </a:rPr>
                        <a:t>Veel</a:t>
                      </a:r>
                    </a:p>
                  </a:txBody>
                  <a:tcPr>
                    <a:solidFill>
                      <a:schemeClr val="tx2">
                        <a:lumMod val="40000"/>
                        <a:lumOff val="60000"/>
                      </a:schemeClr>
                    </a:solidFill>
                  </a:tcPr>
                </a:tc>
                <a:tc>
                  <a:txBody>
                    <a:bodyPr/>
                    <a:lstStyle/>
                    <a:p>
                      <a:endParaRPr lang="nl-NL" sz="900" b="0" i="0" kern="1200" baseline="0" dirty="0">
                        <a:solidFill>
                          <a:schemeClr val="tx1"/>
                        </a:solidFill>
                        <a:latin typeface="Arial" panose="020B0604020202020204" pitchFamily="34" charset="0"/>
                        <a:ea typeface="+mn-ea"/>
                        <a:cs typeface="Arial" panose="020B0604020202020204" pitchFamily="34" charset="0"/>
                      </a:endParaRPr>
                    </a:p>
                    <a:p>
                      <a:endParaRPr lang="nl-NL" sz="900" b="0" i="0" kern="1200" baseline="0" dirty="0">
                        <a:solidFill>
                          <a:schemeClr val="tx1"/>
                        </a:solidFill>
                        <a:latin typeface="Arial" panose="020B0604020202020204" pitchFamily="34" charset="0"/>
                        <a:ea typeface="+mn-ea"/>
                        <a:cs typeface="Arial" panose="020B0604020202020204" pitchFamily="34" charset="0"/>
                      </a:endParaRPr>
                    </a:p>
                    <a:p>
                      <a:endParaRPr lang="nl-NL" sz="900" b="0" i="0" kern="1200" baseline="0" dirty="0">
                        <a:solidFill>
                          <a:schemeClr val="tx1"/>
                        </a:solidFill>
                        <a:latin typeface="Arial" panose="020B0604020202020204" pitchFamily="34" charset="0"/>
                        <a:ea typeface="+mn-ea"/>
                        <a:cs typeface="Arial" panose="020B0604020202020204" pitchFamily="34" charset="0"/>
                      </a:endParaRPr>
                    </a:p>
                    <a:p>
                      <a:endParaRPr lang="nl-NL" sz="900" b="0" i="0" kern="1200" baseline="0" dirty="0">
                        <a:solidFill>
                          <a:schemeClr val="tx1"/>
                        </a:solidFill>
                        <a:latin typeface="Arial" panose="020B0604020202020204" pitchFamily="34" charset="0"/>
                        <a:ea typeface="+mn-ea"/>
                        <a:cs typeface="Arial" panose="020B0604020202020204" pitchFamily="34" charset="0"/>
                      </a:endParaRPr>
                    </a:p>
                    <a:p>
                      <a:endParaRPr lang="nl-NL" sz="900" b="0" i="0" kern="1200" baseline="0" dirty="0">
                        <a:solidFill>
                          <a:schemeClr val="tx1"/>
                        </a:solidFill>
                        <a:latin typeface="Arial" panose="020B0604020202020204" pitchFamily="34" charset="0"/>
                        <a:ea typeface="+mn-ea"/>
                        <a:cs typeface="Arial" panose="020B0604020202020204" pitchFamily="34" charset="0"/>
                      </a:endParaRPr>
                    </a:p>
                    <a:p>
                      <a:endParaRPr lang="nl-NL" sz="900" b="0" i="0" kern="1200" baseline="0" dirty="0">
                        <a:solidFill>
                          <a:schemeClr val="tx1"/>
                        </a:solidFill>
                        <a:latin typeface="Arial" panose="020B0604020202020204" pitchFamily="34" charset="0"/>
                        <a:ea typeface="+mn-ea"/>
                        <a:cs typeface="Arial" panose="020B0604020202020204" pitchFamily="34" charset="0"/>
                      </a:endParaRPr>
                    </a:p>
                    <a:p>
                      <a:endParaRPr lang="nl-NL" sz="900" b="0" i="0" kern="1200" baseline="0" dirty="0">
                        <a:solidFill>
                          <a:schemeClr val="tx1"/>
                        </a:solidFill>
                        <a:latin typeface="Arial" panose="020B0604020202020204" pitchFamily="34" charset="0"/>
                        <a:ea typeface="+mn-ea"/>
                        <a:cs typeface="Arial" panose="020B0604020202020204" pitchFamily="34" charset="0"/>
                      </a:endParaRPr>
                    </a:p>
                    <a:p>
                      <a:endParaRPr lang="nl-NL" sz="900" b="0" i="0" kern="1200" baseline="0" dirty="0">
                        <a:solidFill>
                          <a:schemeClr val="tx1"/>
                        </a:solidFill>
                        <a:latin typeface="Arial" panose="020B0604020202020204" pitchFamily="34" charset="0"/>
                        <a:ea typeface="+mn-ea"/>
                        <a:cs typeface="Arial" panose="020B0604020202020204" pitchFamily="34" charset="0"/>
                      </a:endParaRPr>
                    </a:p>
                    <a:p>
                      <a:endParaRPr lang="nl-NL" sz="900" b="0" i="0" kern="1200" baseline="0" dirty="0">
                        <a:solidFill>
                          <a:schemeClr val="tx1"/>
                        </a:solidFill>
                        <a:latin typeface="Arial" panose="020B0604020202020204" pitchFamily="34" charset="0"/>
                        <a:ea typeface="+mn-ea"/>
                        <a:cs typeface="Arial" panose="020B0604020202020204" pitchFamily="34" charset="0"/>
                      </a:endParaRPr>
                    </a:p>
                    <a:p>
                      <a:endParaRPr lang="nl-NL" sz="900" b="0" i="0" kern="1200" baseline="0" dirty="0">
                        <a:solidFill>
                          <a:schemeClr val="tx1"/>
                        </a:solidFill>
                        <a:latin typeface="Arial" panose="020B0604020202020204" pitchFamily="34" charset="0"/>
                        <a:ea typeface="+mn-ea"/>
                        <a:cs typeface="Arial" panose="020B0604020202020204" pitchFamily="34" charset="0"/>
                      </a:endParaRPr>
                    </a:p>
                    <a:p>
                      <a:endParaRPr lang="nl-NL" sz="900" b="0" i="0" kern="1200" baseline="0" dirty="0">
                        <a:solidFill>
                          <a:schemeClr val="tx1"/>
                        </a:solidFill>
                        <a:latin typeface="Arial" panose="020B0604020202020204" pitchFamily="34" charset="0"/>
                        <a:ea typeface="+mn-ea"/>
                        <a:cs typeface="Arial" panose="020B0604020202020204" pitchFamily="34" charset="0"/>
                      </a:endParaRPr>
                    </a:p>
                    <a:p>
                      <a:endParaRPr lang="nl-NL" sz="900" b="0" i="0" kern="1200" baseline="0" dirty="0">
                        <a:solidFill>
                          <a:schemeClr val="tx1"/>
                        </a:solidFill>
                        <a:latin typeface="Arial" panose="020B0604020202020204" pitchFamily="34" charset="0"/>
                        <a:ea typeface="+mn-ea"/>
                        <a:cs typeface="Arial" panose="020B0604020202020204" pitchFamily="34" charset="0"/>
                      </a:endParaRPr>
                    </a:p>
                    <a:p>
                      <a:endParaRPr lang="nl-NL" sz="900" b="0" i="0" kern="1200" baseline="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indent="0" algn="l" defTabSz="457200" rtl="0" eaLnBrk="1" latinLnBrk="0" hangingPunct="1">
                        <a:buFont typeface="Arial" panose="020B0604020202020204" pitchFamily="34" charset="0"/>
                        <a:buNone/>
                      </a:pPr>
                      <a:endParaRPr lang="nl-NL" sz="1800" b="1" i="0" kern="1200" dirty="0">
                        <a:solidFill>
                          <a:schemeClr val="tx1"/>
                        </a:solidFill>
                        <a:latin typeface="Arial" panose="020B0604020202020204" pitchFamily="34" charset="0"/>
                        <a:ea typeface="+mn-ea"/>
                        <a:cs typeface="Arial" panose="020B0604020202020204" pitchFamily="34" charset="0"/>
                      </a:endParaRPr>
                    </a:p>
                    <a:p>
                      <a:pPr marL="0" indent="0" algn="l" defTabSz="457200" rtl="0" eaLnBrk="1" latinLnBrk="0" hangingPunct="1">
                        <a:buFont typeface="Arial" panose="020B0604020202020204" pitchFamily="34" charset="0"/>
                        <a:buNone/>
                      </a:pPr>
                      <a:endParaRPr lang="nl-NL" sz="1800" b="1" i="0" kern="1200" dirty="0">
                        <a:solidFill>
                          <a:schemeClr val="tx1"/>
                        </a:solidFill>
                        <a:latin typeface="Arial" panose="020B0604020202020204" pitchFamily="34" charset="0"/>
                        <a:ea typeface="+mn-ea"/>
                        <a:cs typeface="Arial" panose="020B0604020202020204" pitchFamily="34" charset="0"/>
                      </a:endParaRPr>
                    </a:p>
                    <a:p>
                      <a:pPr marL="0" indent="0" algn="l" defTabSz="457200" rtl="0" eaLnBrk="1" latinLnBrk="0" hangingPunct="1">
                        <a:buFont typeface="Arial" panose="020B0604020202020204" pitchFamily="34" charset="0"/>
                        <a:buNone/>
                      </a:pPr>
                      <a:endParaRPr lang="nl-NL" sz="1800" b="1" i="0" kern="1200" dirty="0">
                        <a:solidFill>
                          <a:schemeClr val="tx1"/>
                        </a:solidFill>
                        <a:latin typeface="Arial" panose="020B0604020202020204" pitchFamily="34" charset="0"/>
                        <a:ea typeface="+mn-ea"/>
                        <a:cs typeface="Arial" panose="020B0604020202020204" pitchFamily="34" charset="0"/>
                      </a:endParaRPr>
                    </a:p>
                    <a:p>
                      <a:pPr marL="0" indent="0" algn="l" defTabSz="457200" rtl="0" eaLnBrk="1" latinLnBrk="0" hangingPunct="1">
                        <a:buFont typeface="Arial" panose="020B0604020202020204" pitchFamily="34" charset="0"/>
                        <a:buNone/>
                      </a:pPr>
                      <a:endParaRPr lang="nl-NL" sz="1800" b="1" i="0" kern="1200" dirty="0">
                        <a:solidFill>
                          <a:schemeClr val="tx1"/>
                        </a:solidFill>
                        <a:latin typeface="Arial" panose="020B0604020202020204" pitchFamily="34" charset="0"/>
                        <a:ea typeface="+mn-ea"/>
                        <a:cs typeface="Arial" panose="020B0604020202020204" pitchFamily="34" charset="0"/>
                      </a:endParaRPr>
                    </a:p>
                    <a:p>
                      <a:pPr marL="0" indent="0" algn="l" defTabSz="457200" rtl="0" eaLnBrk="1" latinLnBrk="0" hangingPunct="1">
                        <a:buFont typeface="Arial" panose="020B0604020202020204" pitchFamily="34" charset="0"/>
                        <a:buNone/>
                      </a:pPr>
                      <a:endParaRPr lang="nl-NL" sz="1800" b="1" i="0" kern="1200" dirty="0">
                        <a:solidFill>
                          <a:schemeClr val="tx1"/>
                        </a:solidFill>
                        <a:latin typeface="Arial" panose="020B0604020202020204" pitchFamily="34" charset="0"/>
                        <a:ea typeface="+mn-ea"/>
                        <a:cs typeface="Arial" panose="020B0604020202020204" pitchFamily="34" charset="0"/>
                      </a:endParaRPr>
                    </a:p>
                    <a:p>
                      <a:pPr marL="0" indent="0" algn="l" defTabSz="457200" rtl="0" eaLnBrk="1" latinLnBrk="0" hangingPunct="1">
                        <a:buFont typeface="Arial" panose="020B0604020202020204" pitchFamily="34" charset="0"/>
                        <a:buNone/>
                      </a:pPr>
                      <a:endParaRPr lang="nl-NL" sz="1800" b="1" i="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1"/>
                  </a:ext>
                </a:extLst>
              </a:tr>
              <a:tr h="1224867">
                <a:tc>
                  <a:txBody>
                    <a:bodyPr/>
                    <a:lstStyle/>
                    <a:p>
                      <a:pPr algn="ctr"/>
                      <a:endParaRPr lang="nl-NL" sz="2000" b="1" i="1" dirty="0">
                        <a:latin typeface="Arial" panose="020B0604020202020204" pitchFamily="34" charset="0"/>
                        <a:cs typeface="Arial" panose="020B0604020202020204" pitchFamily="34" charset="0"/>
                      </a:endParaRPr>
                    </a:p>
                    <a:p>
                      <a:pPr algn="ctr"/>
                      <a:r>
                        <a:rPr lang="nl-NL" sz="2000" b="1" i="1" dirty="0">
                          <a:latin typeface="Arial" panose="020B0604020202020204" pitchFamily="34" charset="0"/>
                          <a:cs typeface="Arial" panose="020B0604020202020204" pitchFamily="34" charset="0"/>
                        </a:rPr>
                        <a:t>Weinig</a:t>
                      </a:r>
                    </a:p>
                  </a:txBody>
                  <a:tcPr>
                    <a:solidFill>
                      <a:schemeClr val="tx2">
                        <a:lumMod val="40000"/>
                        <a:lumOff val="60000"/>
                      </a:schemeClr>
                    </a:solidFill>
                  </a:tcPr>
                </a:tc>
                <a:tc>
                  <a:txBody>
                    <a:bodyPr/>
                    <a:lstStyle/>
                    <a:p>
                      <a:r>
                        <a:rPr lang="nl-NL" sz="1200" b="1" i="0" u="sng" kern="1200" baseline="0" dirty="0">
                          <a:solidFill>
                            <a:srgbClr val="FF0000"/>
                          </a:solidFill>
                          <a:latin typeface="Arial" panose="020B0604020202020204" pitchFamily="34" charset="0"/>
                          <a:ea typeface="+mn-ea"/>
                          <a:cs typeface="Arial" panose="020B0604020202020204" pitchFamily="34" charset="0"/>
                        </a:rPr>
                        <a:t>S1: Instrueren</a:t>
                      </a:r>
                    </a:p>
                    <a:p>
                      <a:pPr marL="0" indent="0">
                        <a:buFont typeface="Arial" panose="020B0604020202020204" pitchFamily="34" charset="0"/>
                        <a:buNone/>
                      </a:pPr>
                      <a:r>
                        <a:rPr lang="nl-NL" sz="900" b="0" i="0" kern="1200" baseline="0" dirty="0">
                          <a:solidFill>
                            <a:schemeClr val="tx1"/>
                          </a:solidFill>
                          <a:latin typeface="Arial" panose="020B0604020202020204" pitchFamily="34" charset="0"/>
                          <a:ea typeface="+mn-ea"/>
                          <a:cs typeface="Arial" panose="020B0604020202020204" pitchFamily="34" charset="0"/>
                        </a:rPr>
                        <a:t>De medewerker is nog niet bekwaam, maar wel sterk betrokken of bereid. Wil graag, maar kan (nog) niet.</a:t>
                      </a:r>
                    </a:p>
                    <a:p>
                      <a:pPr marL="171450" indent="-171450">
                        <a:buFont typeface="Arial" panose="020B0604020202020204" pitchFamily="34" charset="0"/>
                        <a:buChar char="•"/>
                      </a:pPr>
                      <a:r>
                        <a:rPr lang="nl-NL" sz="900" b="0" i="0" kern="1200" baseline="0" dirty="0">
                          <a:solidFill>
                            <a:schemeClr val="tx1"/>
                          </a:solidFill>
                          <a:latin typeface="Arial" panose="020B0604020202020204" pitchFamily="34" charset="0"/>
                          <a:ea typeface="+mn-ea"/>
                          <a:cs typeface="Arial" panose="020B0604020202020204" pitchFamily="34" charset="0"/>
                        </a:rPr>
                        <a:t>Als leidinggevende geef je veel instructies, die gedetailleerd zijn.</a:t>
                      </a:r>
                    </a:p>
                    <a:p>
                      <a:pPr marL="171450" indent="-171450">
                        <a:buFont typeface="Arial" panose="020B0604020202020204" pitchFamily="34" charset="0"/>
                        <a:buChar char="•"/>
                      </a:pPr>
                      <a:r>
                        <a:rPr lang="nl-NL" sz="900" b="0" i="0" kern="1200" baseline="0" dirty="0">
                          <a:solidFill>
                            <a:schemeClr val="tx1"/>
                          </a:solidFill>
                          <a:latin typeface="Arial" panose="020B0604020202020204" pitchFamily="34" charset="0"/>
                          <a:ea typeface="+mn-ea"/>
                          <a:cs typeface="Arial" panose="020B0604020202020204" pitchFamily="34" charset="0"/>
                        </a:rPr>
                        <a:t>Vaak volg je tijdens het werk de handelingen van de medewerker en controleer je de resultaten.</a:t>
                      </a:r>
                    </a:p>
                    <a:p>
                      <a:pPr marL="171450" indent="-171450">
                        <a:buFont typeface="Arial" panose="020B0604020202020204" pitchFamily="34" charset="0"/>
                        <a:buChar char="•"/>
                      </a:pPr>
                      <a:r>
                        <a:rPr lang="nl-NL" sz="900" b="0" i="0" kern="1200" baseline="0" dirty="0">
                          <a:solidFill>
                            <a:schemeClr val="tx1"/>
                          </a:solidFill>
                          <a:latin typeface="Arial" panose="020B0604020202020204" pitchFamily="34" charset="0"/>
                          <a:ea typeface="+mn-ea"/>
                          <a:cs typeface="Arial" panose="020B0604020202020204" pitchFamily="34" charset="0"/>
                        </a:rPr>
                        <a:t>Deze stijl is vooral </a:t>
                      </a:r>
                      <a:r>
                        <a:rPr lang="nl-NL" sz="900" b="1" i="0" kern="1200" baseline="0" dirty="0">
                          <a:solidFill>
                            <a:schemeClr val="tx1"/>
                          </a:solidFill>
                          <a:latin typeface="Arial" panose="020B0604020202020204" pitchFamily="34" charset="0"/>
                          <a:ea typeface="+mn-ea"/>
                          <a:cs typeface="Arial" panose="020B0604020202020204" pitchFamily="34" charset="0"/>
                        </a:rPr>
                        <a:t>taakgericht.</a:t>
                      </a:r>
                    </a:p>
                    <a:p>
                      <a:pPr marL="171450" indent="-171450">
                        <a:buFont typeface="Arial" panose="020B0604020202020204" pitchFamily="34" charset="0"/>
                        <a:buChar char="•"/>
                      </a:pPr>
                      <a:endParaRPr lang="nl-NL" sz="900" b="1" i="0" kern="1200" baseline="0" dirty="0">
                        <a:solidFill>
                          <a:schemeClr val="tx1"/>
                        </a:solidFill>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nl-NL" sz="900" b="1" i="0" kern="1200" baseline="0" dirty="0">
                          <a:solidFill>
                            <a:schemeClr val="tx1"/>
                          </a:solidFill>
                          <a:latin typeface="Arial" panose="020B0604020202020204" pitchFamily="34" charset="0"/>
                          <a:ea typeface="+mn-ea"/>
                          <a:cs typeface="Arial" panose="020B0604020202020204" pitchFamily="34" charset="0"/>
                        </a:rPr>
                        <a:t>Valkuil: bevelen geven, te autoritair worden</a:t>
                      </a:r>
                    </a:p>
                  </a:txBody>
                  <a:tcPr/>
                </a:tc>
                <a:tc>
                  <a:txBody>
                    <a:bodyPr/>
                    <a:lstStyle/>
                    <a:p>
                      <a:endParaRPr lang="nl-NL" sz="1200" b="1" i="0" u="sng" kern="1200" baseline="0" dirty="0">
                        <a:solidFill>
                          <a:srgbClr val="FF0000"/>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sp>
        <p:nvSpPr>
          <p:cNvPr id="28676" name="Rectangle 2"/>
          <p:cNvSpPr>
            <a:spLocks noGrp="1" noChangeArrowheads="1"/>
          </p:cNvSpPr>
          <p:nvPr>
            <p:ph type="title"/>
          </p:nvPr>
        </p:nvSpPr>
        <p:spPr>
          <a:xfrm>
            <a:off x="2135188" y="260648"/>
            <a:ext cx="8615670" cy="1143000"/>
          </a:xfrm>
        </p:spPr>
        <p:txBody>
          <a:bodyPr/>
          <a:lstStyle/>
          <a:p>
            <a:pPr eaLnBrk="1" hangingPunct="1"/>
            <a:r>
              <a:rPr lang="nl-NL" altLang="nl-NL" sz="5400" dirty="0">
                <a:latin typeface="Arial" panose="020B0604020202020204" pitchFamily="34" charset="0"/>
                <a:cs typeface="Arial" panose="020B0604020202020204" pitchFamily="34" charset="0"/>
              </a:rPr>
              <a:t>Situationeel leiding geven</a:t>
            </a:r>
          </a:p>
        </p:txBody>
      </p:sp>
      <p:sp>
        <p:nvSpPr>
          <p:cNvPr id="2" name="Tijdelijke aanduiding voor voettekst 1"/>
          <p:cNvSpPr>
            <a:spLocks noGrp="1"/>
          </p:cNvSpPr>
          <p:nvPr>
            <p:ph type="ftr" sz="quarter" idx="11"/>
          </p:nvPr>
        </p:nvSpPr>
        <p:spPr/>
        <p:txBody>
          <a:bodyPr/>
          <a:lstStyle/>
          <a:p>
            <a:pPr>
              <a:defRPr/>
            </a:pPr>
            <a:r>
              <a:rPr lang="nl-NL" dirty="0"/>
              <a:t>Leiding geven</a:t>
            </a:r>
          </a:p>
        </p:txBody>
      </p:sp>
      <p:sp>
        <p:nvSpPr>
          <p:cNvPr id="3" name="Tijdelijke aanduiding voor dianummer 2"/>
          <p:cNvSpPr>
            <a:spLocks noGrp="1"/>
          </p:cNvSpPr>
          <p:nvPr>
            <p:ph type="sldNum" sz="quarter" idx="12"/>
          </p:nvPr>
        </p:nvSpPr>
        <p:spPr/>
        <p:txBody>
          <a:bodyPr/>
          <a:lstStyle/>
          <a:p>
            <a:pPr>
              <a:defRPr/>
            </a:pPr>
            <a:fld id="{FF264E44-644C-4077-ABFF-7668C5B69950}" type="slidenum">
              <a:rPr lang="nl-NL" smtClean="0"/>
              <a:pPr>
                <a:defRPr/>
              </a:pPr>
              <a:t>5</a:t>
            </a:fld>
            <a:endParaRPr lang="nl-NL" dirty="0"/>
          </a:p>
        </p:txBody>
      </p:sp>
      <p:sp>
        <p:nvSpPr>
          <p:cNvPr id="9" name="Tekstvak 8"/>
          <p:cNvSpPr txBox="1"/>
          <p:nvPr/>
        </p:nvSpPr>
        <p:spPr>
          <a:xfrm>
            <a:off x="6187049" y="1194625"/>
            <a:ext cx="1785099" cy="461665"/>
          </a:xfrm>
          <a:prstGeom prst="rect">
            <a:avLst/>
          </a:prstGeom>
          <a:solidFill>
            <a:schemeClr val="bg2"/>
          </a:solidFill>
        </p:spPr>
        <p:txBody>
          <a:bodyPr wrap="square" rtlCol="0">
            <a:spAutoFit/>
          </a:bodyPr>
          <a:lstStyle/>
          <a:p>
            <a:r>
              <a:rPr lang="nl-NL" sz="2400" b="1" dirty="0"/>
              <a:t>Bereidheid</a:t>
            </a:r>
          </a:p>
        </p:txBody>
      </p:sp>
      <p:sp>
        <p:nvSpPr>
          <p:cNvPr id="15" name="Tekstvak 14"/>
          <p:cNvSpPr txBox="1"/>
          <p:nvPr/>
        </p:nvSpPr>
        <p:spPr>
          <a:xfrm rot="16200000">
            <a:off x="1315391" y="3202481"/>
            <a:ext cx="2312882" cy="461665"/>
          </a:xfrm>
          <a:prstGeom prst="rect">
            <a:avLst/>
          </a:prstGeom>
          <a:solidFill>
            <a:schemeClr val="bg2"/>
          </a:solidFill>
        </p:spPr>
        <p:txBody>
          <a:bodyPr wrap="square" rtlCol="0">
            <a:spAutoFit/>
          </a:bodyPr>
          <a:lstStyle/>
          <a:p>
            <a:r>
              <a:rPr lang="nl-NL" sz="2400" b="1" dirty="0"/>
              <a:t>Bekwaamheid</a:t>
            </a:r>
          </a:p>
        </p:txBody>
      </p:sp>
    </p:spTree>
    <p:extLst>
      <p:ext uri="{BB962C8B-B14F-4D97-AF65-F5344CB8AC3E}">
        <p14:creationId xmlns:p14="http://schemas.microsoft.com/office/powerpoint/2010/main" val="382392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5"/>
          <p:cNvGraphicFramePr>
            <a:graphicFrameLocks noGrp="1"/>
          </p:cNvGraphicFramePr>
          <p:nvPr/>
        </p:nvGraphicFramePr>
        <p:xfrm>
          <a:off x="2921860" y="1713143"/>
          <a:ext cx="6918556" cy="4419004"/>
        </p:xfrm>
        <a:graphic>
          <a:graphicData uri="http://schemas.openxmlformats.org/drawingml/2006/table">
            <a:tbl>
              <a:tblPr firstRow="1" bandRow="1">
                <a:tableStyleId>{5940675A-B579-460E-94D1-54222C63F5DA}</a:tableStyleId>
              </a:tblPr>
              <a:tblGrid>
                <a:gridCol w="1506984">
                  <a:extLst>
                    <a:ext uri="{9D8B030D-6E8A-4147-A177-3AD203B41FA5}">
                      <a16:colId xmlns:a16="http://schemas.microsoft.com/office/drawing/2014/main" val="20000"/>
                    </a:ext>
                  </a:extLst>
                </a:gridCol>
                <a:gridCol w="2594589">
                  <a:extLst>
                    <a:ext uri="{9D8B030D-6E8A-4147-A177-3AD203B41FA5}">
                      <a16:colId xmlns:a16="http://schemas.microsoft.com/office/drawing/2014/main" val="20001"/>
                    </a:ext>
                  </a:extLst>
                </a:gridCol>
                <a:gridCol w="2816983">
                  <a:extLst>
                    <a:ext uri="{9D8B030D-6E8A-4147-A177-3AD203B41FA5}">
                      <a16:colId xmlns:a16="http://schemas.microsoft.com/office/drawing/2014/main" val="20002"/>
                    </a:ext>
                  </a:extLst>
                </a:gridCol>
              </a:tblGrid>
              <a:tr h="761404">
                <a:tc>
                  <a:txBody>
                    <a:bodyPr/>
                    <a:lstStyle/>
                    <a:p>
                      <a:endParaRPr lang="nl-NL" i="1" dirty="0">
                        <a:latin typeface="Arial" panose="020B0604020202020204" pitchFamily="34" charset="0"/>
                        <a:cs typeface="Arial" panose="020B0604020202020204" pitchFamily="34" charset="0"/>
                      </a:endParaRPr>
                    </a:p>
                  </a:txBody>
                  <a:tcPr/>
                </a:tc>
                <a:tc>
                  <a:txBody>
                    <a:bodyPr/>
                    <a:lstStyle/>
                    <a:p>
                      <a:pPr algn="ctr"/>
                      <a:r>
                        <a:rPr lang="nl-NL" sz="2000" b="1" i="1" dirty="0">
                          <a:latin typeface="Arial" panose="020B0604020202020204" pitchFamily="34" charset="0"/>
                          <a:cs typeface="Arial" panose="020B0604020202020204" pitchFamily="34" charset="0"/>
                        </a:rPr>
                        <a:t>Veel</a:t>
                      </a:r>
                    </a:p>
                    <a:p>
                      <a:pPr algn="ctr"/>
                      <a:endParaRPr lang="nl-NL" sz="2000" b="1" i="1" dirty="0">
                        <a:latin typeface="Arial" panose="020B0604020202020204" pitchFamily="34" charset="0"/>
                        <a:cs typeface="Arial" panose="020B0604020202020204" pitchFamily="34" charset="0"/>
                      </a:endParaRPr>
                    </a:p>
                  </a:txBody>
                  <a:tcPr>
                    <a:solidFill>
                      <a:srgbClr val="FFFF00"/>
                    </a:solidFill>
                  </a:tcPr>
                </a:tc>
                <a:tc>
                  <a:txBody>
                    <a:bodyPr/>
                    <a:lstStyle/>
                    <a:p>
                      <a:pPr algn="ctr"/>
                      <a:r>
                        <a:rPr lang="nl-NL" sz="2000" b="1" i="1" dirty="0">
                          <a:latin typeface="Arial" panose="020B0604020202020204" pitchFamily="34" charset="0"/>
                          <a:cs typeface="Arial" panose="020B0604020202020204" pitchFamily="34" charset="0"/>
                        </a:rPr>
                        <a:t>Weinig</a:t>
                      </a:r>
                    </a:p>
                  </a:txBody>
                  <a:tcPr>
                    <a:solidFill>
                      <a:srgbClr val="FFFF00"/>
                    </a:solidFill>
                  </a:tcPr>
                </a:tc>
                <a:extLst>
                  <a:ext uri="{0D108BD9-81ED-4DB2-BD59-A6C34878D82A}">
                    <a16:rowId xmlns:a16="http://schemas.microsoft.com/office/drawing/2014/main" val="10000"/>
                  </a:ext>
                </a:extLst>
              </a:tr>
              <a:tr h="1224867">
                <a:tc>
                  <a:txBody>
                    <a:bodyPr/>
                    <a:lstStyle/>
                    <a:p>
                      <a:pPr algn="ctr"/>
                      <a:endParaRPr lang="nl-NL" sz="2000" b="1" i="1" dirty="0">
                        <a:latin typeface="Arial" panose="020B0604020202020204" pitchFamily="34" charset="0"/>
                        <a:cs typeface="Arial" panose="020B0604020202020204" pitchFamily="34" charset="0"/>
                      </a:endParaRPr>
                    </a:p>
                    <a:p>
                      <a:pPr algn="ctr"/>
                      <a:r>
                        <a:rPr lang="nl-NL" sz="2000" b="1" i="1" dirty="0">
                          <a:latin typeface="Arial" panose="020B0604020202020204" pitchFamily="34" charset="0"/>
                          <a:cs typeface="Arial" panose="020B0604020202020204" pitchFamily="34" charset="0"/>
                        </a:rPr>
                        <a:t>Veel</a:t>
                      </a:r>
                    </a:p>
                  </a:txBody>
                  <a:tcPr>
                    <a:solidFill>
                      <a:schemeClr val="tx2">
                        <a:lumMod val="40000"/>
                        <a:lumOff val="60000"/>
                      </a:schemeClr>
                    </a:solidFill>
                  </a:tcPr>
                </a:tc>
                <a:tc>
                  <a:txBody>
                    <a:bodyPr/>
                    <a:lstStyle/>
                    <a:p>
                      <a:endParaRPr lang="nl-NL" sz="900" b="0" i="0" kern="1200" baseline="0" dirty="0">
                        <a:solidFill>
                          <a:schemeClr val="tx1"/>
                        </a:solidFill>
                        <a:latin typeface="Arial" panose="020B0604020202020204" pitchFamily="34" charset="0"/>
                        <a:ea typeface="+mn-ea"/>
                        <a:cs typeface="Arial" panose="020B0604020202020204" pitchFamily="34" charset="0"/>
                      </a:endParaRPr>
                    </a:p>
                    <a:p>
                      <a:endParaRPr lang="nl-NL" sz="900" b="0" i="0" kern="1200" baseline="0" dirty="0">
                        <a:solidFill>
                          <a:schemeClr val="tx1"/>
                        </a:solidFill>
                        <a:latin typeface="Arial" panose="020B0604020202020204" pitchFamily="34" charset="0"/>
                        <a:ea typeface="+mn-ea"/>
                        <a:cs typeface="Arial" panose="020B0604020202020204" pitchFamily="34" charset="0"/>
                      </a:endParaRPr>
                    </a:p>
                    <a:p>
                      <a:endParaRPr lang="nl-NL" sz="900" b="0" i="0" kern="1200" baseline="0" dirty="0">
                        <a:solidFill>
                          <a:schemeClr val="tx1"/>
                        </a:solidFill>
                        <a:latin typeface="Arial" panose="020B0604020202020204" pitchFamily="34" charset="0"/>
                        <a:ea typeface="+mn-ea"/>
                        <a:cs typeface="Arial" panose="020B0604020202020204" pitchFamily="34" charset="0"/>
                      </a:endParaRPr>
                    </a:p>
                    <a:p>
                      <a:endParaRPr lang="nl-NL" sz="900" b="0" i="0" kern="1200" baseline="0" dirty="0">
                        <a:solidFill>
                          <a:schemeClr val="tx1"/>
                        </a:solidFill>
                        <a:latin typeface="Arial" panose="020B0604020202020204" pitchFamily="34" charset="0"/>
                        <a:ea typeface="+mn-ea"/>
                        <a:cs typeface="Arial" panose="020B0604020202020204" pitchFamily="34" charset="0"/>
                      </a:endParaRPr>
                    </a:p>
                    <a:p>
                      <a:endParaRPr lang="nl-NL" sz="900" b="0" i="0" kern="1200" baseline="0" dirty="0">
                        <a:solidFill>
                          <a:schemeClr val="tx1"/>
                        </a:solidFill>
                        <a:latin typeface="Arial" panose="020B0604020202020204" pitchFamily="34" charset="0"/>
                        <a:ea typeface="+mn-ea"/>
                        <a:cs typeface="Arial" panose="020B0604020202020204" pitchFamily="34" charset="0"/>
                      </a:endParaRPr>
                    </a:p>
                    <a:p>
                      <a:endParaRPr lang="nl-NL" sz="900" b="0" i="0" kern="1200" baseline="0" dirty="0">
                        <a:solidFill>
                          <a:schemeClr val="tx1"/>
                        </a:solidFill>
                        <a:latin typeface="Arial" panose="020B0604020202020204" pitchFamily="34" charset="0"/>
                        <a:ea typeface="+mn-ea"/>
                        <a:cs typeface="Arial" panose="020B0604020202020204" pitchFamily="34" charset="0"/>
                      </a:endParaRPr>
                    </a:p>
                    <a:p>
                      <a:endParaRPr lang="nl-NL" sz="900" b="0" i="0" kern="1200" baseline="0" dirty="0">
                        <a:solidFill>
                          <a:schemeClr val="tx1"/>
                        </a:solidFill>
                        <a:latin typeface="Arial" panose="020B0604020202020204" pitchFamily="34" charset="0"/>
                        <a:ea typeface="+mn-ea"/>
                        <a:cs typeface="Arial" panose="020B0604020202020204" pitchFamily="34" charset="0"/>
                      </a:endParaRPr>
                    </a:p>
                    <a:p>
                      <a:endParaRPr lang="nl-NL" sz="900" b="0" i="0" kern="1200" baseline="0" dirty="0">
                        <a:solidFill>
                          <a:schemeClr val="tx1"/>
                        </a:solidFill>
                        <a:latin typeface="Arial" panose="020B0604020202020204" pitchFamily="34" charset="0"/>
                        <a:ea typeface="+mn-ea"/>
                        <a:cs typeface="Arial" panose="020B0604020202020204" pitchFamily="34" charset="0"/>
                      </a:endParaRPr>
                    </a:p>
                    <a:p>
                      <a:endParaRPr lang="nl-NL" sz="900" b="0" i="0" kern="1200" baseline="0" dirty="0">
                        <a:solidFill>
                          <a:schemeClr val="tx1"/>
                        </a:solidFill>
                        <a:latin typeface="Arial" panose="020B0604020202020204" pitchFamily="34" charset="0"/>
                        <a:ea typeface="+mn-ea"/>
                        <a:cs typeface="Arial" panose="020B0604020202020204" pitchFamily="34" charset="0"/>
                      </a:endParaRPr>
                    </a:p>
                    <a:p>
                      <a:endParaRPr lang="nl-NL" sz="900" b="0" i="0" kern="1200" baseline="0" dirty="0">
                        <a:solidFill>
                          <a:schemeClr val="tx1"/>
                        </a:solidFill>
                        <a:latin typeface="Arial" panose="020B0604020202020204" pitchFamily="34" charset="0"/>
                        <a:ea typeface="+mn-ea"/>
                        <a:cs typeface="Arial" panose="020B0604020202020204" pitchFamily="34" charset="0"/>
                      </a:endParaRPr>
                    </a:p>
                    <a:p>
                      <a:endParaRPr lang="nl-NL" sz="900" b="0" i="0" kern="1200" baseline="0" dirty="0">
                        <a:solidFill>
                          <a:schemeClr val="tx1"/>
                        </a:solidFill>
                        <a:latin typeface="Arial" panose="020B0604020202020204" pitchFamily="34" charset="0"/>
                        <a:ea typeface="+mn-ea"/>
                        <a:cs typeface="Arial" panose="020B0604020202020204" pitchFamily="34" charset="0"/>
                      </a:endParaRPr>
                    </a:p>
                    <a:p>
                      <a:endParaRPr lang="nl-NL" sz="900" b="0" i="0" kern="1200" baseline="0" dirty="0">
                        <a:solidFill>
                          <a:schemeClr val="tx1"/>
                        </a:solidFill>
                        <a:latin typeface="Arial" panose="020B0604020202020204" pitchFamily="34" charset="0"/>
                        <a:ea typeface="+mn-ea"/>
                        <a:cs typeface="Arial" panose="020B0604020202020204" pitchFamily="34" charset="0"/>
                      </a:endParaRPr>
                    </a:p>
                    <a:p>
                      <a:endParaRPr lang="nl-NL" sz="900" b="0" i="0" kern="1200" baseline="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indent="0" algn="l" defTabSz="457200" rtl="0" eaLnBrk="1" latinLnBrk="0" hangingPunct="1">
                        <a:buFont typeface="Arial" panose="020B0604020202020204" pitchFamily="34" charset="0"/>
                        <a:buNone/>
                      </a:pPr>
                      <a:endParaRPr lang="nl-NL" sz="1800" b="1" i="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1"/>
                  </a:ext>
                </a:extLst>
              </a:tr>
              <a:tr h="1224867">
                <a:tc>
                  <a:txBody>
                    <a:bodyPr/>
                    <a:lstStyle/>
                    <a:p>
                      <a:pPr algn="ctr"/>
                      <a:endParaRPr lang="nl-NL" sz="2000" b="1" i="1" dirty="0">
                        <a:latin typeface="Arial" panose="020B0604020202020204" pitchFamily="34" charset="0"/>
                        <a:cs typeface="Arial" panose="020B0604020202020204" pitchFamily="34" charset="0"/>
                      </a:endParaRPr>
                    </a:p>
                    <a:p>
                      <a:pPr algn="ctr"/>
                      <a:r>
                        <a:rPr lang="nl-NL" sz="2000" b="1" i="1" dirty="0">
                          <a:latin typeface="Arial" panose="020B0604020202020204" pitchFamily="34" charset="0"/>
                          <a:cs typeface="Arial" panose="020B0604020202020204" pitchFamily="34" charset="0"/>
                        </a:rPr>
                        <a:t>Weinig</a:t>
                      </a:r>
                    </a:p>
                  </a:txBody>
                  <a:tcPr>
                    <a:solidFill>
                      <a:schemeClr val="tx2">
                        <a:lumMod val="40000"/>
                        <a:lumOff val="60000"/>
                      </a:schemeClr>
                    </a:solidFill>
                  </a:tcPr>
                </a:tc>
                <a:tc>
                  <a:txBody>
                    <a:bodyPr/>
                    <a:lstStyle/>
                    <a:p>
                      <a:r>
                        <a:rPr lang="nl-NL" sz="1200" b="1" i="0" u="sng" kern="1200" baseline="0" dirty="0">
                          <a:solidFill>
                            <a:srgbClr val="FF0000"/>
                          </a:solidFill>
                          <a:latin typeface="Arial" panose="020B0604020202020204" pitchFamily="34" charset="0"/>
                          <a:ea typeface="+mn-ea"/>
                          <a:cs typeface="Arial" panose="020B0604020202020204" pitchFamily="34" charset="0"/>
                        </a:rPr>
                        <a:t>S1: Instrueren</a:t>
                      </a:r>
                    </a:p>
                    <a:p>
                      <a:pPr marL="0" indent="0">
                        <a:buFont typeface="Arial" panose="020B0604020202020204" pitchFamily="34" charset="0"/>
                        <a:buNone/>
                      </a:pPr>
                      <a:r>
                        <a:rPr lang="nl-NL" sz="900" b="0" i="0" kern="1200" baseline="0" dirty="0">
                          <a:solidFill>
                            <a:schemeClr val="tx1"/>
                          </a:solidFill>
                          <a:latin typeface="Arial" panose="020B0604020202020204" pitchFamily="34" charset="0"/>
                          <a:ea typeface="+mn-ea"/>
                          <a:cs typeface="Arial" panose="020B0604020202020204" pitchFamily="34" charset="0"/>
                        </a:rPr>
                        <a:t>De medewerker is nog niet bekwaam, maar wel sterk betrokken of bereid. Wil graag, maar kan (nog) niet.</a:t>
                      </a:r>
                    </a:p>
                    <a:p>
                      <a:pPr marL="171450" indent="-171450">
                        <a:buFont typeface="Arial" panose="020B0604020202020204" pitchFamily="34" charset="0"/>
                        <a:buChar char="•"/>
                      </a:pPr>
                      <a:r>
                        <a:rPr lang="nl-NL" sz="900" b="0" i="0" kern="1200" baseline="0" dirty="0">
                          <a:solidFill>
                            <a:schemeClr val="tx1"/>
                          </a:solidFill>
                          <a:latin typeface="Arial" panose="020B0604020202020204" pitchFamily="34" charset="0"/>
                          <a:ea typeface="+mn-ea"/>
                          <a:cs typeface="Arial" panose="020B0604020202020204" pitchFamily="34" charset="0"/>
                        </a:rPr>
                        <a:t>Als leidinggevende geef je veel instructies, die gedetailleerd zijn.</a:t>
                      </a:r>
                    </a:p>
                    <a:p>
                      <a:pPr marL="171450" indent="-171450">
                        <a:buFont typeface="Arial" panose="020B0604020202020204" pitchFamily="34" charset="0"/>
                        <a:buChar char="•"/>
                      </a:pPr>
                      <a:r>
                        <a:rPr lang="nl-NL" sz="900" b="0" i="0" kern="1200" baseline="0" dirty="0">
                          <a:solidFill>
                            <a:schemeClr val="tx1"/>
                          </a:solidFill>
                          <a:latin typeface="Arial" panose="020B0604020202020204" pitchFamily="34" charset="0"/>
                          <a:ea typeface="+mn-ea"/>
                          <a:cs typeface="Arial" panose="020B0604020202020204" pitchFamily="34" charset="0"/>
                        </a:rPr>
                        <a:t>Vaak volg je tijdens het werk de handelingen van de medewerker en controleer je de resultaten.</a:t>
                      </a:r>
                    </a:p>
                    <a:p>
                      <a:pPr marL="171450" indent="-171450">
                        <a:buFont typeface="Arial" panose="020B0604020202020204" pitchFamily="34" charset="0"/>
                        <a:buChar char="•"/>
                      </a:pPr>
                      <a:r>
                        <a:rPr lang="nl-NL" sz="900" b="0" i="0" kern="1200" baseline="0" dirty="0">
                          <a:solidFill>
                            <a:schemeClr val="tx1"/>
                          </a:solidFill>
                          <a:latin typeface="Arial" panose="020B0604020202020204" pitchFamily="34" charset="0"/>
                          <a:ea typeface="+mn-ea"/>
                          <a:cs typeface="Arial" panose="020B0604020202020204" pitchFamily="34" charset="0"/>
                        </a:rPr>
                        <a:t>Deze stijl is vooral </a:t>
                      </a:r>
                      <a:r>
                        <a:rPr lang="nl-NL" sz="900" b="1" i="0" kern="1200" baseline="0" dirty="0">
                          <a:solidFill>
                            <a:schemeClr val="tx1"/>
                          </a:solidFill>
                          <a:latin typeface="Arial" panose="020B0604020202020204" pitchFamily="34" charset="0"/>
                          <a:ea typeface="+mn-ea"/>
                          <a:cs typeface="Arial" panose="020B0604020202020204" pitchFamily="34" charset="0"/>
                        </a:rPr>
                        <a:t>taakgericht.</a:t>
                      </a:r>
                    </a:p>
                    <a:p>
                      <a:pPr marL="171450" indent="-171450">
                        <a:buFont typeface="Arial" panose="020B0604020202020204" pitchFamily="34" charset="0"/>
                        <a:buChar char="•"/>
                      </a:pPr>
                      <a:endParaRPr lang="nl-NL" sz="900" b="1" i="0" kern="1200" baseline="0" dirty="0">
                        <a:solidFill>
                          <a:schemeClr val="tx1"/>
                        </a:solidFill>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nl-NL" sz="900" b="1" i="0" kern="1200" baseline="0" dirty="0">
                          <a:solidFill>
                            <a:schemeClr val="tx1"/>
                          </a:solidFill>
                          <a:latin typeface="Arial" panose="020B0604020202020204" pitchFamily="34" charset="0"/>
                          <a:ea typeface="+mn-ea"/>
                          <a:cs typeface="Arial" panose="020B0604020202020204" pitchFamily="34" charset="0"/>
                        </a:rPr>
                        <a:t>Valkuil: bevelen geven, te autoritair worden</a:t>
                      </a:r>
                    </a:p>
                  </a:txBody>
                  <a:tcPr/>
                </a:tc>
                <a:tc>
                  <a:txBody>
                    <a:bodyPr/>
                    <a:lstStyle/>
                    <a:p>
                      <a:r>
                        <a:rPr lang="nl-NL" sz="1200" b="1" i="0" u="sng" kern="1200" baseline="0" dirty="0">
                          <a:solidFill>
                            <a:srgbClr val="FF0000"/>
                          </a:solidFill>
                          <a:latin typeface="Arial" panose="020B0604020202020204" pitchFamily="34" charset="0"/>
                          <a:ea typeface="+mn-ea"/>
                          <a:cs typeface="Arial" panose="020B0604020202020204" pitchFamily="34" charset="0"/>
                        </a:rPr>
                        <a:t>S2: Overtuigen/motiveren:                                                </a:t>
                      </a:r>
                    </a:p>
                    <a:p>
                      <a:r>
                        <a:rPr lang="nl-NL" sz="900" b="0" i="0" kern="1200" baseline="0" dirty="0">
                          <a:solidFill>
                            <a:schemeClr val="tx1"/>
                          </a:solidFill>
                          <a:latin typeface="Arial" panose="020B0604020202020204" pitchFamily="34" charset="0"/>
                          <a:ea typeface="+mn-ea"/>
                          <a:cs typeface="Arial" panose="020B0604020202020204" pitchFamily="34" charset="0"/>
                        </a:rPr>
                        <a:t>De medewerker kent de vaardigheden nog onvoldoende, en is nog niet erg betrokken. </a:t>
                      </a:r>
                    </a:p>
                    <a:p>
                      <a:pPr marL="171450" lvl="0" indent="-171450">
                        <a:buFont typeface="Arial" panose="020B0604020202020204" pitchFamily="34" charset="0"/>
                        <a:buChar char="•"/>
                      </a:pPr>
                      <a:r>
                        <a:rPr lang="nl-NL" sz="900" b="0" i="0" kern="1200" baseline="0" dirty="0">
                          <a:solidFill>
                            <a:schemeClr val="tx1"/>
                          </a:solidFill>
                          <a:latin typeface="Arial" panose="020B0604020202020204" pitchFamily="34" charset="0"/>
                          <a:ea typeface="+mn-ea"/>
                          <a:cs typeface="Arial" panose="020B0604020202020204" pitchFamily="34" charset="0"/>
                        </a:rPr>
                        <a:t>Als leidinggevende overtuig je hem ervan dat hij de man voor de taak is.</a:t>
                      </a:r>
                    </a:p>
                    <a:p>
                      <a:pPr marL="171450" lvl="0" indent="-171450">
                        <a:buFont typeface="Arial" panose="020B0604020202020204" pitchFamily="34" charset="0"/>
                        <a:buChar char="•"/>
                      </a:pPr>
                      <a:r>
                        <a:rPr lang="nl-NL" sz="900" b="0" i="0" kern="1200" baseline="0" dirty="0">
                          <a:solidFill>
                            <a:schemeClr val="tx1"/>
                          </a:solidFill>
                          <a:latin typeface="Arial" panose="020B0604020202020204" pitchFamily="34" charset="0"/>
                          <a:ea typeface="+mn-ea"/>
                          <a:cs typeface="Arial" panose="020B0604020202020204" pitchFamily="34" charset="0"/>
                        </a:rPr>
                        <a:t>Je blijft instructies geven, maar je geeft ook veel aandacht aan de houding van de medewerker. </a:t>
                      </a:r>
                    </a:p>
                    <a:p>
                      <a:pPr marL="171450" lvl="0" indent="-171450">
                        <a:buFont typeface="Arial" panose="020B0604020202020204" pitchFamily="34" charset="0"/>
                        <a:buChar char="•"/>
                      </a:pPr>
                      <a:r>
                        <a:rPr lang="nl-NL" sz="900" b="0" i="0" kern="1200" baseline="0" dirty="0">
                          <a:solidFill>
                            <a:schemeClr val="tx1"/>
                          </a:solidFill>
                          <a:latin typeface="Arial" panose="020B0604020202020204" pitchFamily="34" charset="0"/>
                          <a:ea typeface="+mn-ea"/>
                          <a:cs typeface="Arial" panose="020B0604020202020204" pitchFamily="34" charset="0"/>
                        </a:rPr>
                        <a:t>Je vraagt hem meer </a:t>
                      </a:r>
                      <a:r>
                        <a:rPr lang="nl-NL" sz="900" b="0" i="0" kern="1200" baseline="0" dirty="0">
                          <a:solidFill>
                            <a:schemeClr val="tx1"/>
                          </a:solidFill>
                          <a:latin typeface="Arial" panose="020B0604020202020204" pitchFamily="34" charset="0"/>
                          <a:ea typeface="+mn-ea"/>
                          <a:cs typeface="Arial" panose="020B0604020202020204" pitchFamily="34" charset="0"/>
                          <a:hlinkClick r:id="rId2" tooltip="Durf (risico's durven nemen)"/>
                        </a:rPr>
                        <a:t>durf</a:t>
                      </a:r>
                      <a:r>
                        <a:rPr lang="nl-NL" sz="900" b="0" i="0" kern="1200" baseline="0" dirty="0">
                          <a:solidFill>
                            <a:schemeClr val="tx1"/>
                          </a:solidFill>
                          <a:latin typeface="Arial" panose="020B0604020202020204" pitchFamily="34" charset="0"/>
                          <a:ea typeface="+mn-ea"/>
                          <a:cs typeface="Arial" panose="020B0604020202020204" pitchFamily="34" charset="0"/>
                        </a:rPr>
                        <a:t> en </a:t>
                      </a:r>
                      <a:r>
                        <a:rPr lang="nl-NL" sz="900" b="0" i="0" kern="1200" baseline="0" dirty="0">
                          <a:solidFill>
                            <a:schemeClr val="tx1"/>
                          </a:solidFill>
                          <a:latin typeface="Arial" panose="020B0604020202020204" pitchFamily="34" charset="0"/>
                          <a:ea typeface="+mn-ea"/>
                          <a:cs typeface="Arial" panose="020B0604020202020204" pitchFamily="34" charset="0"/>
                          <a:hlinkClick r:id="rId3" tooltip="Initiatief"/>
                        </a:rPr>
                        <a:t>initiatief</a:t>
                      </a:r>
                      <a:r>
                        <a:rPr lang="nl-NL" sz="900" b="0" i="0" kern="1200" baseline="0" dirty="0">
                          <a:solidFill>
                            <a:schemeClr val="tx1"/>
                          </a:solidFill>
                          <a:latin typeface="Arial" panose="020B0604020202020204" pitchFamily="34" charset="0"/>
                          <a:ea typeface="+mn-ea"/>
                          <a:cs typeface="Arial" panose="020B0604020202020204" pitchFamily="34" charset="0"/>
                        </a:rPr>
                        <a:t> te laten zien en steunt vorderingen. Je stimuleert de medewerker om zelf de werkwijze te evalueren:</a:t>
                      </a:r>
                    </a:p>
                    <a:p>
                      <a:pPr marL="171450" lvl="0" indent="-171450">
                        <a:buFont typeface="Arial" panose="020B0604020202020204" pitchFamily="34" charset="0"/>
                        <a:buChar char="•"/>
                      </a:pPr>
                      <a:r>
                        <a:rPr lang="nl-NL" sz="900" b="0" i="0" kern="1200" baseline="0" dirty="0">
                          <a:solidFill>
                            <a:schemeClr val="tx1"/>
                          </a:solidFill>
                          <a:latin typeface="Arial" panose="020B0604020202020204" pitchFamily="34" charset="0"/>
                          <a:ea typeface="+mn-ea"/>
                          <a:cs typeface="Arial" panose="020B0604020202020204" pitchFamily="34" charset="0"/>
                        </a:rPr>
                        <a:t>Deze stijl is zowel </a:t>
                      </a:r>
                      <a:r>
                        <a:rPr lang="nl-NL" sz="900" b="1" i="0" kern="1200" baseline="0" dirty="0">
                          <a:solidFill>
                            <a:schemeClr val="tx1"/>
                          </a:solidFill>
                          <a:latin typeface="Arial" panose="020B0604020202020204" pitchFamily="34" charset="0"/>
                          <a:ea typeface="+mn-ea"/>
                          <a:cs typeface="Arial" panose="020B0604020202020204" pitchFamily="34" charset="0"/>
                        </a:rPr>
                        <a:t>taak- als mensgericht. </a:t>
                      </a:r>
                    </a:p>
                    <a:p>
                      <a:pPr marL="0" lvl="0" indent="0">
                        <a:buFont typeface="Arial" panose="020B0604020202020204" pitchFamily="34" charset="0"/>
                        <a:buNone/>
                      </a:pPr>
                      <a:r>
                        <a:rPr lang="nl-NL" sz="900" b="1" i="0" kern="1200" baseline="0" dirty="0">
                          <a:solidFill>
                            <a:schemeClr val="tx1"/>
                          </a:solidFill>
                          <a:latin typeface="Arial" panose="020B0604020202020204" pitchFamily="34" charset="0"/>
                          <a:ea typeface="+mn-ea"/>
                          <a:cs typeface="Arial" panose="020B0604020202020204" pitchFamily="34" charset="0"/>
                        </a:rPr>
                        <a:t>Valkuil: betuttelen</a:t>
                      </a:r>
                    </a:p>
                  </a:txBody>
                  <a:tcPr/>
                </a:tc>
                <a:extLst>
                  <a:ext uri="{0D108BD9-81ED-4DB2-BD59-A6C34878D82A}">
                    <a16:rowId xmlns:a16="http://schemas.microsoft.com/office/drawing/2014/main" val="10002"/>
                  </a:ext>
                </a:extLst>
              </a:tr>
            </a:tbl>
          </a:graphicData>
        </a:graphic>
      </p:graphicFrame>
      <p:sp>
        <p:nvSpPr>
          <p:cNvPr id="28676" name="Rectangle 2"/>
          <p:cNvSpPr>
            <a:spLocks noGrp="1" noChangeArrowheads="1"/>
          </p:cNvSpPr>
          <p:nvPr>
            <p:ph type="title"/>
          </p:nvPr>
        </p:nvSpPr>
        <p:spPr>
          <a:xfrm>
            <a:off x="2135187" y="260648"/>
            <a:ext cx="8651181" cy="1143000"/>
          </a:xfrm>
        </p:spPr>
        <p:txBody>
          <a:bodyPr/>
          <a:lstStyle/>
          <a:p>
            <a:pPr eaLnBrk="1" hangingPunct="1"/>
            <a:r>
              <a:rPr lang="nl-NL" altLang="nl-NL" sz="5400" dirty="0">
                <a:latin typeface="Arial" panose="020B0604020202020204" pitchFamily="34" charset="0"/>
                <a:cs typeface="Arial" panose="020B0604020202020204" pitchFamily="34" charset="0"/>
              </a:rPr>
              <a:t>Situationeel leiding geven</a:t>
            </a:r>
          </a:p>
        </p:txBody>
      </p:sp>
      <p:sp>
        <p:nvSpPr>
          <p:cNvPr id="2" name="Tijdelijke aanduiding voor voettekst 1"/>
          <p:cNvSpPr>
            <a:spLocks noGrp="1"/>
          </p:cNvSpPr>
          <p:nvPr>
            <p:ph type="ftr" sz="quarter" idx="11"/>
          </p:nvPr>
        </p:nvSpPr>
        <p:spPr/>
        <p:txBody>
          <a:bodyPr/>
          <a:lstStyle/>
          <a:p>
            <a:pPr>
              <a:defRPr/>
            </a:pPr>
            <a:r>
              <a:rPr lang="nl-NL" dirty="0"/>
              <a:t>Leiding geven</a:t>
            </a:r>
          </a:p>
        </p:txBody>
      </p:sp>
      <p:sp>
        <p:nvSpPr>
          <p:cNvPr id="3" name="Tijdelijke aanduiding voor dianummer 2"/>
          <p:cNvSpPr>
            <a:spLocks noGrp="1"/>
          </p:cNvSpPr>
          <p:nvPr>
            <p:ph type="sldNum" sz="quarter" idx="12"/>
          </p:nvPr>
        </p:nvSpPr>
        <p:spPr/>
        <p:txBody>
          <a:bodyPr/>
          <a:lstStyle/>
          <a:p>
            <a:pPr>
              <a:defRPr/>
            </a:pPr>
            <a:fld id="{FF264E44-644C-4077-ABFF-7668C5B69950}" type="slidenum">
              <a:rPr lang="nl-NL" smtClean="0"/>
              <a:pPr>
                <a:defRPr/>
              </a:pPr>
              <a:t>6</a:t>
            </a:fld>
            <a:endParaRPr lang="nl-NL" dirty="0"/>
          </a:p>
        </p:txBody>
      </p:sp>
      <p:sp>
        <p:nvSpPr>
          <p:cNvPr id="9" name="Tekstvak 8"/>
          <p:cNvSpPr txBox="1"/>
          <p:nvPr/>
        </p:nvSpPr>
        <p:spPr>
          <a:xfrm>
            <a:off x="6187049" y="1194625"/>
            <a:ext cx="1829487" cy="461665"/>
          </a:xfrm>
          <a:prstGeom prst="rect">
            <a:avLst/>
          </a:prstGeom>
          <a:solidFill>
            <a:schemeClr val="bg2"/>
          </a:solidFill>
        </p:spPr>
        <p:txBody>
          <a:bodyPr wrap="square" rtlCol="0">
            <a:spAutoFit/>
          </a:bodyPr>
          <a:lstStyle/>
          <a:p>
            <a:r>
              <a:rPr lang="nl-NL" sz="2400" b="1" dirty="0"/>
              <a:t>Bereidheid</a:t>
            </a:r>
          </a:p>
        </p:txBody>
      </p:sp>
      <p:sp>
        <p:nvSpPr>
          <p:cNvPr id="15" name="Tekstvak 14"/>
          <p:cNvSpPr txBox="1"/>
          <p:nvPr/>
        </p:nvSpPr>
        <p:spPr>
          <a:xfrm rot="16200000">
            <a:off x="1342024" y="3175848"/>
            <a:ext cx="2259616" cy="461665"/>
          </a:xfrm>
          <a:prstGeom prst="rect">
            <a:avLst/>
          </a:prstGeom>
          <a:solidFill>
            <a:schemeClr val="bg2"/>
          </a:solidFill>
        </p:spPr>
        <p:txBody>
          <a:bodyPr wrap="square" rtlCol="0">
            <a:spAutoFit/>
          </a:bodyPr>
          <a:lstStyle/>
          <a:p>
            <a:r>
              <a:rPr lang="nl-NL" sz="2400" b="1" dirty="0"/>
              <a:t>Bekwaamheid</a:t>
            </a:r>
          </a:p>
        </p:txBody>
      </p:sp>
    </p:spTree>
    <p:extLst>
      <p:ext uri="{BB962C8B-B14F-4D97-AF65-F5344CB8AC3E}">
        <p14:creationId xmlns:p14="http://schemas.microsoft.com/office/powerpoint/2010/main" val="3913357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5"/>
          <p:cNvGraphicFramePr>
            <a:graphicFrameLocks noGrp="1"/>
          </p:cNvGraphicFramePr>
          <p:nvPr>
            <p:extLst>
              <p:ext uri="{D42A27DB-BD31-4B8C-83A1-F6EECF244321}">
                <p14:modId xmlns:p14="http://schemas.microsoft.com/office/powerpoint/2010/main" val="1736430892"/>
              </p:ext>
            </p:extLst>
          </p:nvPr>
        </p:nvGraphicFramePr>
        <p:xfrm>
          <a:off x="2921860" y="1722021"/>
          <a:ext cx="6918556" cy="4464724"/>
        </p:xfrm>
        <a:graphic>
          <a:graphicData uri="http://schemas.openxmlformats.org/drawingml/2006/table">
            <a:tbl>
              <a:tblPr firstRow="1" bandRow="1">
                <a:tableStyleId>{5940675A-B579-460E-94D1-54222C63F5DA}</a:tableStyleId>
              </a:tblPr>
              <a:tblGrid>
                <a:gridCol w="1506984">
                  <a:extLst>
                    <a:ext uri="{9D8B030D-6E8A-4147-A177-3AD203B41FA5}">
                      <a16:colId xmlns:a16="http://schemas.microsoft.com/office/drawing/2014/main" val="20000"/>
                    </a:ext>
                  </a:extLst>
                </a:gridCol>
                <a:gridCol w="2594589">
                  <a:extLst>
                    <a:ext uri="{9D8B030D-6E8A-4147-A177-3AD203B41FA5}">
                      <a16:colId xmlns:a16="http://schemas.microsoft.com/office/drawing/2014/main" val="20001"/>
                    </a:ext>
                  </a:extLst>
                </a:gridCol>
                <a:gridCol w="2816983">
                  <a:extLst>
                    <a:ext uri="{9D8B030D-6E8A-4147-A177-3AD203B41FA5}">
                      <a16:colId xmlns:a16="http://schemas.microsoft.com/office/drawing/2014/main" val="20002"/>
                    </a:ext>
                  </a:extLst>
                </a:gridCol>
              </a:tblGrid>
              <a:tr h="761404">
                <a:tc>
                  <a:txBody>
                    <a:bodyPr/>
                    <a:lstStyle/>
                    <a:p>
                      <a:endParaRPr lang="nl-NL" i="1" dirty="0">
                        <a:latin typeface="Arial" panose="020B0604020202020204" pitchFamily="34" charset="0"/>
                        <a:cs typeface="Arial" panose="020B0604020202020204" pitchFamily="34" charset="0"/>
                      </a:endParaRPr>
                    </a:p>
                  </a:txBody>
                  <a:tcPr/>
                </a:tc>
                <a:tc>
                  <a:txBody>
                    <a:bodyPr/>
                    <a:lstStyle/>
                    <a:p>
                      <a:pPr algn="ctr"/>
                      <a:r>
                        <a:rPr lang="nl-NL" sz="2000" b="1" i="1" dirty="0">
                          <a:latin typeface="Arial" panose="020B0604020202020204" pitchFamily="34" charset="0"/>
                          <a:cs typeface="Arial" panose="020B0604020202020204" pitchFamily="34" charset="0"/>
                        </a:rPr>
                        <a:t>Veel</a:t>
                      </a:r>
                    </a:p>
                    <a:p>
                      <a:pPr algn="ctr"/>
                      <a:endParaRPr lang="nl-NL" sz="2000" b="1" i="1" dirty="0">
                        <a:latin typeface="Arial" panose="020B0604020202020204" pitchFamily="34" charset="0"/>
                        <a:cs typeface="Arial" panose="020B0604020202020204" pitchFamily="34" charset="0"/>
                      </a:endParaRPr>
                    </a:p>
                  </a:txBody>
                  <a:tcPr>
                    <a:solidFill>
                      <a:srgbClr val="FFFF00"/>
                    </a:solidFill>
                  </a:tcPr>
                </a:tc>
                <a:tc>
                  <a:txBody>
                    <a:bodyPr/>
                    <a:lstStyle/>
                    <a:p>
                      <a:pPr algn="ctr"/>
                      <a:r>
                        <a:rPr lang="nl-NL" sz="2000" b="1" i="1" dirty="0">
                          <a:latin typeface="Arial" panose="020B0604020202020204" pitchFamily="34" charset="0"/>
                          <a:cs typeface="Arial" panose="020B0604020202020204" pitchFamily="34" charset="0"/>
                        </a:rPr>
                        <a:t>Weinig</a:t>
                      </a:r>
                    </a:p>
                  </a:txBody>
                  <a:tcPr>
                    <a:solidFill>
                      <a:srgbClr val="FFFF00"/>
                    </a:solidFill>
                  </a:tcPr>
                </a:tc>
                <a:extLst>
                  <a:ext uri="{0D108BD9-81ED-4DB2-BD59-A6C34878D82A}">
                    <a16:rowId xmlns:a16="http://schemas.microsoft.com/office/drawing/2014/main" val="10000"/>
                  </a:ext>
                </a:extLst>
              </a:tr>
              <a:tr h="1224867">
                <a:tc>
                  <a:txBody>
                    <a:bodyPr/>
                    <a:lstStyle/>
                    <a:p>
                      <a:pPr algn="ctr"/>
                      <a:endParaRPr lang="nl-NL" sz="2000" b="1" i="1" dirty="0">
                        <a:latin typeface="Arial" panose="020B0604020202020204" pitchFamily="34" charset="0"/>
                        <a:cs typeface="Arial" panose="020B0604020202020204" pitchFamily="34" charset="0"/>
                      </a:endParaRPr>
                    </a:p>
                    <a:p>
                      <a:pPr algn="ctr"/>
                      <a:r>
                        <a:rPr lang="nl-NL" sz="2000" b="1" i="1" dirty="0">
                          <a:latin typeface="Arial" panose="020B0604020202020204" pitchFamily="34" charset="0"/>
                          <a:cs typeface="Arial" panose="020B0604020202020204" pitchFamily="34" charset="0"/>
                        </a:rPr>
                        <a:t>Veel</a:t>
                      </a:r>
                    </a:p>
                  </a:txBody>
                  <a:tcPr>
                    <a:solidFill>
                      <a:schemeClr val="tx2">
                        <a:lumMod val="40000"/>
                        <a:lumOff val="60000"/>
                      </a:schemeClr>
                    </a:solidFill>
                  </a:tcPr>
                </a:tc>
                <a:tc>
                  <a:txBody>
                    <a:bodyPr/>
                    <a:lstStyle/>
                    <a:p>
                      <a:endParaRPr lang="nl-NL" sz="900" b="0" i="0" kern="1200" baseline="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indent="0" algn="l" defTabSz="457200" rtl="0" eaLnBrk="1" latinLnBrk="0" hangingPunct="1">
                        <a:buFont typeface="Arial" panose="020B0604020202020204" pitchFamily="34" charset="0"/>
                        <a:buNone/>
                      </a:pPr>
                      <a:r>
                        <a:rPr lang="nl-NL" sz="1200" b="1" i="0" u="sng" kern="1200" baseline="0" dirty="0">
                          <a:solidFill>
                            <a:srgbClr val="FF0000"/>
                          </a:solidFill>
                          <a:latin typeface="Arial" panose="020B0604020202020204" pitchFamily="34" charset="0"/>
                          <a:ea typeface="+mn-ea"/>
                          <a:cs typeface="Arial" panose="020B0604020202020204" pitchFamily="34" charset="0"/>
                        </a:rPr>
                        <a:t>S3: Overleggen/coachen:                                                               </a:t>
                      </a:r>
                    </a:p>
                    <a:p>
                      <a:pPr marL="0" indent="0" algn="l" defTabSz="457200" rtl="0" eaLnBrk="1" latinLnBrk="0" hangingPunct="1">
                        <a:buFont typeface="Arial" panose="020B0604020202020204" pitchFamily="34" charset="0"/>
                        <a:buNone/>
                      </a:pPr>
                      <a:r>
                        <a:rPr lang="nl-NL" sz="900" b="0" i="0" kern="1200" baseline="0" dirty="0">
                          <a:solidFill>
                            <a:schemeClr val="tx1"/>
                          </a:solidFill>
                          <a:latin typeface="Arial" panose="020B0604020202020204" pitchFamily="34" charset="0"/>
                          <a:ea typeface="+mn-ea"/>
                          <a:cs typeface="Arial" panose="020B0604020202020204" pitchFamily="34" charset="0"/>
                        </a:rPr>
                        <a:t>De medewerker weet precies hoe het moet, maar is niet altijd gemotiveerd. </a:t>
                      </a:r>
                    </a:p>
                    <a:p>
                      <a:pPr marL="171450" indent="-171450" algn="l" defTabSz="457200" rtl="0" eaLnBrk="1" latinLnBrk="0" hangingPunct="1">
                        <a:buFont typeface="Arial" panose="020B0604020202020204" pitchFamily="34" charset="0"/>
                        <a:buChar char="•"/>
                      </a:pPr>
                      <a:r>
                        <a:rPr lang="nl-NL" sz="900" b="0" i="0" kern="1200" baseline="0" dirty="0">
                          <a:solidFill>
                            <a:schemeClr val="tx1"/>
                          </a:solidFill>
                          <a:latin typeface="Arial" panose="020B0604020202020204" pitchFamily="34" charset="0"/>
                          <a:ea typeface="+mn-ea"/>
                          <a:cs typeface="Arial" panose="020B0604020202020204" pitchFamily="34" charset="0"/>
                        </a:rPr>
                        <a:t>Je geeft bijna geen instructie meer. </a:t>
                      </a:r>
                    </a:p>
                    <a:p>
                      <a:pPr marL="171450" indent="-171450" algn="l" defTabSz="457200" rtl="0" eaLnBrk="1" latinLnBrk="0" hangingPunct="1">
                        <a:buFont typeface="Arial" panose="020B0604020202020204" pitchFamily="34" charset="0"/>
                        <a:buChar char="•"/>
                      </a:pPr>
                      <a:r>
                        <a:rPr lang="nl-NL" sz="900" b="0" i="0" kern="1200" baseline="0" dirty="0">
                          <a:solidFill>
                            <a:schemeClr val="tx1"/>
                          </a:solidFill>
                          <a:latin typeface="Arial" panose="020B0604020202020204" pitchFamily="34" charset="0"/>
                          <a:ea typeface="+mn-ea"/>
                          <a:cs typeface="Arial" panose="020B0604020202020204" pitchFamily="34" charset="0"/>
                        </a:rPr>
                        <a:t>Wel ondersteun je de medewerker door verantwoordelijkheden te delen en door </a:t>
                      </a:r>
                      <a:r>
                        <a:rPr lang="nl-NL" sz="900" b="1" i="0" u="sng" kern="1200" baseline="0" dirty="0">
                          <a:solidFill>
                            <a:schemeClr val="tx1"/>
                          </a:solidFill>
                          <a:latin typeface="Arial" panose="020B0604020202020204" pitchFamily="34" charset="0"/>
                          <a:ea typeface="+mn-ea"/>
                          <a:cs typeface="Arial" panose="020B0604020202020204" pitchFamily="34" charset="0"/>
                        </a:rPr>
                        <a:t>veel vragen</a:t>
                      </a:r>
                      <a:r>
                        <a:rPr lang="nl-NL" sz="900" b="0" i="0" kern="1200" baseline="0" dirty="0">
                          <a:solidFill>
                            <a:schemeClr val="tx1"/>
                          </a:solidFill>
                          <a:latin typeface="Arial" panose="020B0604020202020204" pitchFamily="34" charset="0"/>
                          <a:ea typeface="+mn-ea"/>
                          <a:cs typeface="Arial" panose="020B0604020202020204" pitchFamily="34" charset="0"/>
                        </a:rPr>
                        <a:t> te stellen: actief luisteren, de ander adviezen vragen en betrekken, complimenteren en stimuleren en gebrek aan motivatie opsporen.</a:t>
                      </a:r>
                    </a:p>
                    <a:p>
                      <a:pPr marL="171450" indent="-171450" algn="l" defTabSz="457200" rtl="0" eaLnBrk="1" latinLnBrk="0" hangingPunct="1">
                        <a:buFont typeface="Arial" panose="020B0604020202020204" pitchFamily="34" charset="0"/>
                        <a:buChar char="•"/>
                      </a:pPr>
                      <a:r>
                        <a:rPr lang="nl-NL" sz="900" b="0" i="0" kern="1200" baseline="0" dirty="0">
                          <a:solidFill>
                            <a:schemeClr val="tx1"/>
                          </a:solidFill>
                          <a:latin typeface="Arial" panose="020B0604020202020204" pitchFamily="34" charset="0"/>
                          <a:ea typeface="+mn-ea"/>
                          <a:cs typeface="Arial" panose="020B0604020202020204" pitchFamily="34" charset="0"/>
                        </a:rPr>
                        <a:t>Dit is een </a:t>
                      </a:r>
                      <a:r>
                        <a:rPr lang="nl-NL" sz="900" b="1" i="0" kern="1200" baseline="0" dirty="0">
                          <a:solidFill>
                            <a:schemeClr val="tx1"/>
                          </a:solidFill>
                          <a:latin typeface="Arial" panose="020B0604020202020204" pitchFamily="34" charset="0"/>
                          <a:ea typeface="+mn-ea"/>
                          <a:cs typeface="Arial" panose="020B0604020202020204" pitchFamily="34" charset="0"/>
                        </a:rPr>
                        <a:t>mensgerichte stijl </a:t>
                      </a:r>
                      <a:r>
                        <a:rPr lang="nl-NL" sz="900" b="0" i="0" kern="1200" baseline="0" dirty="0">
                          <a:solidFill>
                            <a:schemeClr val="tx1"/>
                          </a:solidFill>
                          <a:latin typeface="Arial" panose="020B0604020202020204" pitchFamily="34" charset="0"/>
                          <a:ea typeface="+mn-ea"/>
                          <a:cs typeface="Arial" panose="020B0604020202020204" pitchFamily="34" charset="0"/>
                        </a:rPr>
                        <a:t>van leidinggeven.</a:t>
                      </a:r>
                    </a:p>
                    <a:p>
                      <a:pPr marL="0" indent="0" algn="l" defTabSz="457200" rtl="0" eaLnBrk="1" latinLnBrk="0" hangingPunct="1">
                        <a:buFont typeface="Arial" panose="020B0604020202020204" pitchFamily="34" charset="0"/>
                        <a:buNone/>
                      </a:pPr>
                      <a:endParaRPr lang="nl-NL" sz="900" b="1" i="0" kern="1200" baseline="0" dirty="0">
                        <a:solidFill>
                          <a:schemeClr val="tx1"/>
                        </a:solidFill>
                        <a:latin typeface="Arial" panose="020B0604020202020204" pitchFamily="34" charset="0"/>
                        <a:ea typeface="+mn-ea"/>
                        <a:cs typeface="Arial" panose="020B0604020202020204" pitchFamily="34" charset="0"/>
                      </a:endParaRPr>
                    </a:p>
                    <a:p>
                      <a:pPr marL="0" indent="0" algn="l" defTabSz="457200" rtl="0" eaLnBrk="1" latinLnBrk="0" hangingPunct="1">
                        <a:buFont typeface="Arial" panose="020B0604020202020204" pitchFamily="34" charset="0"/>
                        <a:buNone/>
                      </a:pPr>
                      <a:r>
                        <a:rPr lang="nl-NL" sz="900" b="1" i="0" kern="1200" baseline="0" dirty="0">
                          <a:solidFill>
                            <a:schemeClr val="tx1"/>
                          </a:solidFill>
                          <a:latin typeface="Arial" panose="020B0604020202020204" pitchFamily="34" charset="0"/>
                          <a:ea typeface="+mn-ea"/>
                          <a:cs typeface="Arial" panose="020B0604020202020204" pitchFamily="34" charset="0"/>
                        </a:rPr>
                        <a:t>Valkuil: overkomen als therapeut</a:t>
                      </a:r>
                      <a:endParaRPr lang="nl-NL" sz="1800" b="1" i="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1"/>
                  </a:ext>
                </a:extLst>
              </a:tr>
              <a:tr h="1224867">
                <a:tc>
                  <a:txBody>
                    <a:bodyPr/>
                    <a:lstStyle/>
                    <a:p>
                      <a:pPr algn="ctr"/>
                      <a:endParaRPr lang="nl-NL" sz="2000" b="1" i="1" dirty="0">
                        <a:latin typeface="Arial" panose="020B0604020202020204" pitchFamily="34" charset="0"/>
                        <a:cs typeface="Arial" panose="020B0604020202020204" pitchFamily="34" charset="0"/>
                      </a:endParaRPr>
                    </a:p>
                    <a:p>
                      <a:pPr algn="ctr"/>
                      <a:r>
                        <a:rPr lang="nl-NL" sz="2000" b="1" i="1" dirty="0">
                          <a:latin typeface="Arial" panose="020B0604020202020204" pitchFamily="34" charset="0"/>
                          <a:cs typeface="Arial" panose="020B0604020202020204" pitchFamily="34" charset="0"/>
                        </a:rPr>
                        <a:t>Weinig</a:t>
                      </a:r>
                    </a:p>
                  </a:txBody>
                  <a:tcPr>
                    <a:solidFill>
                      <a:schemeClr val="tx2">
                        <a:lumMod val="40000"/>
                        <a:lumOff val="60000"/>
                      </a:schemeClr>
                    </a:solidFill>
                  </a:tcPr>
                </a:tc>
                <a:tc>
                  <a:txBody>
                    <a:bodyPr/>
                    <a:lstStyle/>
                    <a:p>
                      <a:r>
                        <a:rPr lang="nl-NL" sz="1200" b="1" i="0" u="sng" kern="1200" baseline="0" dirty="0">
                          <a:solidFill>
                            <a:srgbClr val="FF0000"/>
                          </a:solidFill>
                          <a:latin typeface="Arial" panose="020B0604020202020204" pitchFamily="34" charset="0"/>
                          <a:ea typeface="+mn-ea"/>
                          <a:cs typeface="Arial" panose="020B0604020202020204" pitchFamily="34" charset="0"/>
                        </a:rPr>
                        <a:t>S1: Instrueren</a:t>
                      </a:r>
                    </a:p>
                    <a:p>
                      <a:pPr marL="0" indent="0">
                        <a:buFont typeface="Arial" panose="020B0604020202020204" pitchFamily="34" charset="0"/>
                        <a:buNone/>
                      </a:pPr>
                      <a:r>
                        <a:rPr lang="nl-NL" sz="900" b="0" i="0" kern="1200" baseline="0" dirty="0">
                          <a:solidFill>
                            <a:schemeClr val="tx1"/>
                          </a:solidFill>
                          <a:latin typeface="Arial" panose="020B0604020202020204" pitchFamily="34" charset="0"/>
                          <a:ea typeface="+mn-ea"/>
                          <a:cs typeface="Arial" panose="020B0604020202020204" pitchFamily="34" charset="0"/>
                        </a:rPr>
                        <a:t>De medewerker is nog niet bekwaam, maar wel sterk betrokken of bereid. Wil graag, maar kan (nog) niet.</a:t>
                      </a:r>
                    </a:p>
                    <a:p>
                      <a:pPr marL="171450" indent="-171450">
                        <a:buFont typeface="Arial" panose="020B0604020202020204" pitchFamily="34" charset="0"/>
                        <a:buChar char="•"/>
                      </a:pPr>
                      <a:r>
                        <a:rPr lang="nl-NL" sz="900" b="0" i="0" kern="1200" baseline="0" dirty="0">
                          <a:solidFill>
                            <a:schemeClr val="tx1"/>
                          </a:solidFill>
                          <a:latin typeface="Arial" panose="020B0604020202020204" pitchFamily="34" charset="0"/>
                          <a:ea typeface="+mn-ea"/>
                          <a:cs typeface="Arial" panose="020B0604020202020204" pitchFamily="34" charset="0"/>
                        </a:rPr>
                        <a:t>Als leidinggevende geef je veel instructies, die gedetailleerd zijn.</a:t>
                      </a:r>
                    </a:p>
                    <a:p>
                      <a:pPr marL="171450" indent="-171450">
                        <a:buFont typeface="Arial" panose="020B0604020202020204" pitchFamily="34" charset="0"/>
                        <a:buChar char="•"/>
                      </a:pPr>
                      <a:r>
                        <a:rPr lang="nl-NL" sz="900" b="0" i="0" kern="1200" baseline="0" dirty="0">
                          <a:solidFill>
                            <a:schemeClr val="tx1"/>
                          </a:solidFill>
                          <a:latin typeface="Arial" panose="020B0604020202020204" pitchFamily="34" charset="0"/>
                          <a:ea typeface="+mn-ea"/>
                          <a:cs typeface="Arial" panose="020B0604020202020204" pitchFamily="34" charset="0"/>
                        </a:rPr>
                        <a:t>Vaak volg je tijdens het werk de handelingen van de medewerker en controleer je de resultaten.</a:t>
                      </a:r>
                    </a:p>
                    <a:p>
                      <a:pPr marL="171450" indent="-171450">
                        <a:buFont typeface="Arial" panose="020B0604020202020204" pitchFamily="34" charset="0"/>
                        <a:buChar char="•"/>
                      </a:pPr>
                      <a:r>
                        <a:rPr lang="nl-NL" sz="900" b="0" i="0" kern="1200" baseline="0" dirty="0">
                          <a:solidFill>
                            <a:schemeClr val="tx1"/>
                          </a:solidFill>
                          <a:latin typeface="Arial" panose="020B0604020202020204" pitchFamily="34" charset="0"/>
                          <a:ea typeface="+mn-ea"/>
                          <a:cs typeface="Arial" panose="020B0604020202020204" pitchFamily="34" charset="0"/>
                        </a:rPr>
                        <a:t>Deze stijl is vooral </a:t>
                      </a:r>
                      <a:r>
                        <a:rPr lang="nl-NL" sz="900" b="1" i="0" kern="1200" baseline="0" dirty="0">
                          <a:solidFill>
                            <a:schemeClr val="tx1"/>
                          </a:solidFill>
                          <a:latin typeface="Arial" panose="020B0604020202020204" pitchFamily="34" charset="0"/>
                          <a:ea typeface="+mn-ea"/>
                          <a:cs typeface="Arial" panose="020B0604020202020204" pitchFamily="34" charset="0"/>
                        </a:rPr>
                        <a:t>taakgericht.</a:t>
                      </a:r>
                    </a:p>
                    <a:p>
                      <a:pPr marL="171450" indent="-171450">
                        <a:buFont typeface="Arial" panose="020B0604020202020204" pitchFamily="34" charset="0"/>
                        <a:buChar char="•"/>
                      </a:pPr>
                      <a:endParaRPr lang="nl-NL" sz="900" b="1" i="0" kern="1200" baseline="0" dirty="0">
                        <a:solidFill>
                          <a:schemeClr val="tx1"/>
                        </a:solidFill>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nl-NL" sz="900" b="1" i="0" kern="1200" baseline="0" dirty="0">
                          <a:solidFill>
                            <a:schemeClr val="tx1"/>
                          </a:solidFill>
                          <a:latin typeface="Arial" panose="020B0604020202020204" pitchFamily="34" charset="0"/>
                          <a:ea typeface="+mn-ea"/>
                          <a:cs typeface="Arial" panose="020B0604020202020204" pitchFamily="34" charset="0"/>
                        </a:rPr>
                        <a:t>Valkuil: bevelen geven, te autoritair worden</a:t>
                      </a:r>
                    </a:p>
                  </a:txBody>
                  <a:tcPr/>
                </a:tc>
                <a:tc>
                  <a:txBody>
                    <a:bodyPr/>
                    <a:lstStyle/>
                    <a:p>
                      <a:r>
                        <a:rPr lang="nl-NL" sz="1200" b="1" i="0" u="sng" kern="1200" baseline="0" dirty="0">
                          <a:solidFill>
                            <a:srgbClr val="FF0000"/>
                          </a:solidFill>
                          <a:latin typeface="Arial" panose="020B0604020202020204" pitchFamily="34" charset="0"/>
                          <a:ea typeface="+mn-ea"/>
                          <a:cs typeface="Arial" panose="020B0604020202020204" pitchFamily="34" charset="0"/>
                        </a:rPr>
                        <a:t>S2: Overtuigen/motiveren:                                                </a:t>
                      </a:r>
                    </a:p>
                    <a:p>
                      <a:r>
                        <a:rPr lang="nl-NL" sz="900" b="0" i="0" kern="1200" baseline="0" dirty="0">
                          <a:solidFill>
                            <a:schemeClr val="tx1"/>
                          </a:solidFill>
                          <a:latin typeface="Arial" panose="020B0604020202020204" pitchFamily="34" charset="0"/>
                          <a:ea typeface="+mn-ea"/>
                          <a:cs typeface="Arial" panose="020B0604020202020204" pitchFamily="34" charset="0"/>
                        </a:rPr>
                        <a:t>De medewerker kent de vaardigheden nog onvoldoende, en is nog niet erg betrokken. </a:t>
                      </a:r>
                    </a:p>
                    <a:p>
                      <a:pPr marL="171450" lvl="0" indent="-171450">
                        <a:buFont typeface="Arial" panose="020B0604020202020204" pitchFamily="34" charset="0"/>
                        <a:buChar char="•"/>
                      </a:pPr>
                      <a:r>
                        <a:rPr lang="nl-NL" sz="900" b="0" i="0" kern="1200" baseline="0" dirty="0">
                          <a:solidFill>
                            <a:schemeClr val="tx1"/>
                          </a:solidFill>
                          <a:latin typeface="Arial" panose="020B0604020202020204" pitchFamily="34" charset="0"/>
                          <a:ea typeface="+mn-ea"/>
                          <a:cs typeface="Arial" panose="020B0604020202020204" pitchFamily="34" charset="0"/>
                        </a:rPr>
                        <a:t>Als leidinggevende overtuig je hem ervan dat hij de man voor de taak is.</a:t>
                      </a:r>
                    </a:p>
                    <a:p>
                      <a:pPr marL="171450" lvl="0" indent="-171450">
                        <a:buFont typeface="Arial" panose="020B0604020202020204" pitchFamily="34" charset="0"/>
                        <a:buChar char="•"/>
                      </a:pPr>
                      <a:r>
                        <a:rPr lang="nl-NL" sz="900" b="0" i="0" kern="1200" baseline="0" dirty="0">
                          <a:solidFill>
                            <a:schemeClr val="tx1"/>
                          </a:solidFill>
                          <a:latin typeface="Arial" panose="020B0604020202020204" pitchFamily="34" charset="0"/>
                          <a:ea typeface="+mn-ea"/>
                          <a:cs typeface="Arial" panose="020B0604020202020204" pitchFamily="34" charset="0"/>
                        </a:rPr>
                        <a:t>Je blijft instructies geven, maar je geeft ook veel aandacht aan de houding van de medewerker. </a:t>
                      </a:r>
                    </a:p>
                    <a:p>
                      <a:pPr marL="171450" lvl="0" indent="-171450">
                        <a:buFont typeface="Arial" panose="020B0604020202020204" pitchFamily="34" charset="0"/>
                        <a:buChar char="•"/>
                      </a:pPr>
                      <a:r>
                        <a:rPr lang="nl-NL" sz="900" b="0" i="0" kern="1200" baseline="0" dirty="0">
                          <a:solidFill>
                            <a:schemeClr val="tx1"/>
                          </a:solidFill>
                          <a:latin typeface="Arial" panose="020B0604020202020204" pitchFamily="34" charset="0"/>
                          <a:ea typeface="+mn-ea"/>
                          <a:cs typeface="Arial" panose="020B0604020202020204" pitchFamily="34" charset="0"/>
                        </a:rPr>
                        <a:t>Je vraagt hem meer </a:t>
                      </a:r>
                      <a:r>
                        <a:rPr lang="nl-NL" sz="900" b="0" i="0" kern="1200" baseline="0" dirty="0">
                          <a:solidFill>
                            <a:schemeClr val="tx1"/>
                          </a:solidFill>
                          <a:latin typeface="Arial" panose="020B0604020202020204" pitchFamily="34" charset="0"/>
                          <a:ea typeface="+mn-ea"/>
                          <a:cs typeface="Arial" panose="020B0604020202020204" pitchFamily="34" charset="0"/>
                          <a:hlinkClick r:id="rId2" tooltip="Durf (risico's durven nemen)"/>
                        </a:rPr>
                        <a:t>durf</a:t>
                      </a:r>
                      <a:r>
                        <a:rPr lang="nl-NL" sz="900" b="0" i="0" kern="1200" baseline="0" dirty="0">
                          <a:solidFill>
                            <a:schemeClr val="tx1"/>
                          </a:solidFill>
                          <a:latin typeface="Arial" panose="020B0604020202020204" pitchFamily="34" charset="0"/>
                          <a:ea typeface="+mn-ea"/>
                          <a:cs typeface="Arial" panose="020B0604020202020204" pitchFamily="34" charset="0"/>
                        </a:rPr>
                        <a:t> en </a:t>
                      </a:r>
                      <a:r>
                        <a:rPr lang="nl-NL" sz="900" b="0" i="0" kern="1200" baseline="0" dirty="0">
                          <a:solidFill>
                            <a:schemeClr val="tx1"/>
                          </a:solidFill>
                          <a:latin typeface="Arial" panose="020B0604020202020204" pitchFamily="34" charset="0"/>
                          <a:ea typeface="+mn-ea"/>
                          <a:cs typeface="Arial" panose="020B0604020202020204" pitchFamily="34" charset="0"/>
                          <a:hlinkClick r:id="rId3" tooltip="Initiatief"/>
                        </a:rPr>
                        <a:t>initiatief</a:t>
                      </a:r>
                      <a:r>
                        <a:rPr lang="nl-NL" sz="900" b="0" i="0" kern="1200" baseline="0" dirty="0">
                          <a:solidFill>
                            <a:schemeClr val="tx1"/>
                          </a:solidFill>
                          <a:latin typeface="Arial" panose="020B0604020202020204" pitchFamily="34" charset="0"/>
                          <a:ea typeface="+mn-ea"/>
                          <a:cs typeface="Arial" panose="020B0604020202020204" pitchFamily="34" charset="0"/>
                        </a:rPr>
                        <a:t> te laten zien en steunt vorderingen. Je stimuleert de medewerker om zelf de werkwijze te evalueren:</a:t>
                      </a:r>
                    </a:p>
                    <a:p>
                      <a:pPr marL="171450" lvl="0" indent="-171450">
                        <a:buFont typeface="Arial" panose="020B0604020202020204" pitchFamily="34" charset="0"/>
                        <a:buChar char="•"/>
                      </a:pPr>
                      <a:r>
                        <a:rPr lang="nl-NL" sz="900" b="0" i="0" kern="1200" baseline="0" dirty="0">
                          <a:solidFill>
                            <a:schemeClr val="tx1"/>
                          </a:solidFill>
                          <a:latin typeface="Arial" panose="020B0604020202020204" pitchFamily="34" charset="0"/>
                          <a:ea typeface="+mn-ea"/>
                          <a:cs typeface="Arial" panose="020B0604020202020204" pitchFamily="34" charset="0"/>
                        </a:rPr>
                        <a:t>Deze stijl is zowel </a:t>
                      </a:r>
                      <a:r>
                        <a:rPr lang="nl-NL" sz="900" b="1" i="0" kern="1200" baseline="0" dirty="0">
                          <a:solidFill>
                            <a:schemeClr val="tx1"/>
                          </a:solidFill>
                          <a:latin typeface="Arial" panose="020B0604020202020204" pitchFamily="34" charset="0"/>
                          <a:ea typeface="+mn-ea"/>
                          <a:cs typeface="Arial" panose="020B0604020202020204" pitchFamily="34" charset="0"/>
                        </a:rPr>
                        <a:t>taak- als mensgericht. </a:t>
                      </a:r>
                    </a:p>
                    <a:p>
                      <a:pPr marL="0" lvl="0" indent="0">
                        <a:buFont typeface="Arial" panose="020B0604020202020204" pitchFamily="34" charset="0"/>
                        <a:buNone/>
                      </a:pPr>
                      <a:r>
                        <a:rPr lang="nl-NL" sz="900" b="1" i="0" kern="1200" baseline="0" dirty="0">
                          <a:solidFill>
                            <a:schemeClr val="tx1"/>
                          </a:solidFill>
                          <a:latin typeface="Arial" panose="020B0604020202020204" pitchFamily="34" charset="0"/>
                          <a:ea typeface="+mn-ea"/>
                          <a:cs typeface="Arial" panose="020B0604020202020204" pitchFamily="34" charset="0"/>
                        </a:rPr>
                        <a:t>Valkuil: betuttelen</a:t>
                      </a:r>
                    </a:p>
                  </a:txBody>
                  <a:tcPr/>
                </a:tc>
                <a:extLst>
                  <a:ext uri="{0D108BD9-81ED-4DB2-BD59-A6C34878D82A}">
                    <a16:rowId xmlns:a16="http://schemas.microsoft.com/office/drawing/2014/main" val="10002"/>
                  </a:ext>
                </a:extLst>
              </a:tr>
            </a:tbl>
          </a:graphicData>
        </a:graphic>
      </p:graphicFrame>
      <p:sp>
        <p:nvSpPr>
          <p:cNvPr id="28676" name="Rectangle 2"/>
          <p:cNvSpPr>
            <a:spLocks noGrp="1" noChangeArrowheads="1"/>
          </p:cNvSpPr>
          <p:nvPr>
            <p:ph type="title"/>
          </p:nvPr>
        </p:nvSpPr>
        <p:spPr>
          <a:xfrm>
            <a:off x="2135188" y="260648"/>
            <a:ext cx="8624548" cy="1143000"/>
          </a:xfrm>
        </p:spPr>
        <p:txBody>
          <a:bodyPr/>
          <a:lstStyle/>
          <a:p>
            <a:pPr eaLnBrk="1" hangingPunct="1"/>
            <a:r>
              <a:rPr lang="nl-NL" altLang="nl-NL" sz="5400" dirty="0">
                <a:latin typeface="Arial" panose="020B0604020202020204" pitchFamily="34" charset="0"/>
                <a:cs typeface="Arial" panose="020B0604020202020204" pitchFamily="34" charset="0"/>
              </a:rPr>
              <a:t>Situationeel leiding geven</a:t>
            </a:r>
          </a:p>
        </p:txBody>
      </p:sp>
      <p:sp>
        <p:nvSpPr>
          <p:cNvPr id="2" name="Tijdelijke aanduiding voor voettekst 1"/>
          <p:cNvSpPr>
            <a:spLocks noGrp="1"/>
          </p:cNvSpPr>
          <p:nvPr>
            <p:ph type="ftr" sz="quarter" idx="11"/>
          </p:nvPr>
        </p:nvSpPr>
        <p:spPr/>
        <p:txBody>
          <a:bodyPr/>
          <a:lstStyle/>
          <a:p>
            <a:pPr>
              <a:defRPr/>
            </a:pPr>
            <a:r>
              <a:rPr lang="nl-NL" dirty="0"/>
              <a:t>Leiding geven</a:t>
            </a:r>
          </a:p>
        </p:txBody>
      </p:sp>
      <p:sp>
        <p:nvSpPr>
          <p:cNvPr id="3" name="Tijdelijke aanduiding voor dianummer 2"/>
          <p:cNvSpPr>
            <a:spLocks noGrp="1"/>
          </p:cNvSpPr>
          <p:nvPr>
            <p:ph type="sldNum" sz="quarter" idx="12"/>
          </p:nvPr>
        </p:nvSpPr>
        <p:spPr/>
        <p:txBody>
          <a:bodyPr/>
          <a:lstStyle/>
          <a:p>
            <a:pPr>
              <a:defRPr/>
            </a:pPr>
            <a:fld id="{FF264E44-644C-4077-ABFF-7668C5B69950}" type="slidenum">
              <a:rPr lang="nl-NL" smtClean="0"/>
              <a:pPr>
                <a:defRPr/>
              </a:pPr>
              <a:t>7</a:t>
            </a:fld>
            <a:endParaRPr lang="nl-NL" dirty="0"/>
          </a:p>
        </p:txBody>
      </p:sp>
      <p:sp>
        <p:nvSpPr>
          <p:cNvPr id="9" name="Tekstvak 8"/>
          <p:cNvSpPr txBox="1"/>
          <p:nvPr/>
        </p:nvSpPr>
        <p:spPr>
          <a:xfrm>
            <a:off x="6187049" y="1194625"/>
            <a:ext cx="1793976" cy="461665"/>
          </a:xfrm>
          <a:prstGeom prst="rect">
            <a:avLst/>
          </a:prstGeom>
          <a:solidFill>
            <a:schemeClr val="bg2"/>
          </a:solidFill>
        </p:spPr>
        <p:txBody>
          <a:bodyPr wrap="square" rtlCol="0">
            <a:spAutoFit/>
          </a:bodyPr>
          <a:lstStyle/>
          <a:p>
            <a:r>
              <a:rPr lang="nl-NL" sz="2400" b="1" dirty="0"/>
              <a:t>Bereidheid</a:t>
            </a:r>
          </a:p>
        </p:txBody>
      </p:sp>
      <p:sp>
        <p:nvSpPr>
          <p:cNvPr id="15" name="Tekstvak 14"/>
          <p:cNvSpPr txBox="1"/>
          <p:nvPr/>
        </p:nvSpPr>
        <p:spPr>
          <a:xfrm rot="16200000">
            <a:off x="1346462" y="3171409"/>
            <a:ext cx="2250739" cy="461665"/>
          </a:xfrm>
          <a:prstGeom prst="rect">
            <a:avLst/>
          </a:prstGeom>
          <a:solidFill>
            <a:schemeClr val="bg2"/>
          </a:solidFill>
        </p:spPr>
        <p:txBody>
          <a:bodyPr wrap="square" rtlCol="0">
            <a:spAutoFit/>
          </a:bodyPr>
          <a:lstStyle/>
          <a:p>
            <a:r>
              <a:rPr lang="nl-NL" sz="2400" b="1" dirty="0"/>
              <a:t>Bekwaamheid</a:t>
            </a:r>
          </a:p>
        </p:txBody>
      </p:sp>
    </p:spTree>
    <p:extLst>
      <p:ext uri="{BB962C8B-B14F-4D97-AF65-F5344CB8AC3E}">
        <p14:creationId xmlns:p14="http://schemas.microsoft.com/office/powerpoint/2010/main" val="3639639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5"/>
          <p:cNvGraphicFramePr>
            <a:graphicFrameLocks noGrp="1"/>
          </p:cNvGraphicFramePr>
          <p:nvPr/>
        </p:nvGraphicFramePr>
        <p:xfrm>
          <a:off x="2921860" y="1713143"/>
          <a:ext cx="6918556" cy="4464724"/>
        </p:xfrm>
        <a:graphic>
          <a:graphicData uri="http://schemas.openxmlformats.org/drawingml/2006/table">
            <a:tbl>
              <a:tblPr firstRow="1" bandRow="1">
                <a:tableStyleId>{5940675A-B579-460E-94D1-54222C63F5DA}</a:tableStyleId>
              </a:tblPr>
              <a:tblGrid>
                <a:gridCol w="1506984">
                  <a:extLst>
                    <a:ext uri="{9D8B030D-6E8A-4147-A177-3AD203B41FA5}">
                      <a16:colId xmlns:a16="http://schemas.microsoft.com/office/drawing/2014/main" val="20000"/>
                    </a:ext>
                  </a:extLst>
                </a:gridCol>
                <a:gridCol w="2594589">
                  <a:extLst>
                    <a:ext uri="{9D8B030D-6E8A-4147-A177-3AD203B41FA5}">
                      <a16:colId xmlns:a16="http://schemas.microsoft.com/office/drawing/2014/main" val="20001"/>
                    </a:ext>
                  </a:extLst>
                </a:gridCol>
                <a:gridCol w="2816983">
                  <a:extLst>
                    <a:ext uri="{9D8B030D-6E8A-4147-A177-3AD203B41FA5}">
                      <a16:colId xmlns:a16="http://schemas.microsoft.com/office/drawing/2014/main" val="20002"/>
                    </a:ext>
                  </a:extLst>
                </a:gridCol>
              </a:tblGrid>
              <a:tr h="761404">
                <a:tc>
                  <a:txBody>
                    <a:bodyPr/>
                    <a:lstStyle/>
                    <a:p>
                      <a:endParaRPr lang="nl-NL" i="1" dirty="0">
                        <a:latin typeface="Arial" panose="020B0604020202020204" pitchFamily="34" charset="0"/>
                        <a:cs typeface="Arial" panose="020B0604020202020204" pitchFamily="34" charset="0"/>
                      </a:endParaRPr>
                    </a:p>
                  </a:txBody>
                  <a:tcPr/>
                </a:tc>
                <a:tc>
                  <a:txBody>
                    <a:bodyPr/>
                    <a:lstStyle/>
                    <a:p>
                      <a:pPr algn="ctr"/>
                      <a:r>
                        <a:rPr lang="nl-NL" sz="2000" b="1" i="1" dirty="0">
                          <a:latin typeface="Arial" panose="020B0604020202020204" pitchFamily="34" charset="0"/>
                          <a:cs typeface="Arial" panose="020B0604020202020204" pitchFamily="34" charset="0"/>
                        </a:rPr>
                        <a:t>Veel</a:t>
                      </a:r>
                    </a:p>
                    <a:p>
                      <a:pPr algn="ctr"/>
                      <a:endParaRPr lang="nl-NL" sz="2000" b="1" i="1" dirty="0">
                        <a:latin typeface="Arial" panose="020B0604020202020204" pitchFamily="34" charset="0"/>
                        <a:cs typeface="Arial" panose="020B0604020202020204" pitchFamily="34" charset="0"/>
                      </a:endParaRPr>
                    </a:p>
                  </a:txBody>
                  <a:tcPr>
                    <a:solidFill>
                      <a:srgbClr val="FFFF00"/>
                    </a:solidFill>
                  </a:tcPr>
                </a:tc>
                <a:tc>
                  <a:txBody>
                    <a:bodyPr/>
                    <a:lstStyle/>
                    <a:p>
                      <a:pPr algn="ctr"/>
                      <a:r>
                        <a:rPr lang="nl-NL" sz="2000" b="1" i="1" dirty="0">
                          <a:latin typeface="Arial" panose="020B0604020202020204" pitchFamily="34" charset="0"/>
                          <a:cs typeface="Arial" panose="020B0604020202020204" pitchFamily="34" charset="0"/>
                        </a:rPr>
                        <a:t>Weinig</a:t>
                      </a:r>
                    </a:p>
                  </a:txBody>
                  <a:tcPr>
                    <a:solidFill>
                      <a:srgbClr val="FFFF00"/>
                    </a:solidFill>
                  </a:tcPr>
                </a:tc>
                <a:extLst>
                  <a:ext uri="{0D108BD9-81ED-4DB2-BD59-A6C34878D82A}">
                    <a16:rowId xmlns:a16="http://schemas.microsoft.com/office/drawing/2014/main" val="10000"/>
                  </a:ext>
                </a:extLst>
              </a:tr>
              <a:tr h="1224867">
                <a:tc>
                  <a:txBody>
                    <a:bodyPr/>
                    <a:lstStyle/>
                    <a:p>
                      <a:pPr algn="ctr"/>
                      <a:endParaRPr lang="nl-NL" sz="2000" b="1" i="1" dirty="0">
                        <a:latin typeface="Arial" panose="020B0604020202020204" pitchFamily="34" charset="0"/>
                        <a:cs typeface="Arial" panose="020B0604020202020204" pitchFamily="34" charset="0"/>
                      </a:endParaRPr>
                    </a:p>
                    <a:p>
                      <a:pPr algn="ctr"/>
                      <a:r>
                        <a:rPr lang="nl-NL" sz="2000" b="1" i="1" dirty="0">
                          <a:latin typeface="Arial" panose="020B0604020202020204" pitchFamily="34" charset="0"/>
                          <a:cs typeface="Arial" panose="020B0604020202020204" pitchFamily="34" charset="0"/>
                        </a:rPr>
                        <a:t>Veel</a:t>
                      </a:r>
                    </a:p>
                  </a:txBody>
                  <a:tcPr>
                    <a:solidFill>
                      <a:schemeClr val="tx2">
                        <a:lumMod val="40000"/>
                        <a:lumOff val="60000"/>
                      </a:schemeClr>
                    </a:solidFill>
                  </a:tcPr>
                </a:tc>
                <a:tc>
                  <a:txBody>
                    <a:bodyPr/>
                    <a:lstStyle/>
                    <a:p>
                      <a:r>
                        <a:rPr lang="nl-NL" sz="1200" b="1" i="0" u="sng" kern="1200" baseline="0" dirty="0">
                          <a:solidFill>
                            <a:srgbClr val="FF0000"/>
                          </a:solidFill>
                          <a:latin typeface="Arial" panose="020B0604020202020204" pitchFamily="34" charset="0"/>
                          <a:ea typeface="+mn-ea"/>
                          <a:cs typeface="Arial" panose="020B0604020202020204" pitchFamily="34" charset="0"/>
                        </a:rPr>
                        <a:t>S4: Delegeren:                                                                 </a:t>
                      </a:r>
                    </a:p>
                    <a:p>
                      <a:pPr marL="0" indent="0">
                        <a:buFont typeface="Arial" panose="020B0604020202020204" pitchFamily="34" charset="0"/>
                        <a:buNone/>
                      </a:pPr>
                      <a:r>
                        <a:rPr lang="nl-NL" sz="900" b="0" i="0" kern="1200" baseline="0" dirty="0">
                          <a:solidFill>
                            <a:schemeClr val="tx1"/>
                          </a:solidFill>
                          <a:latin typeface="Arial" panose="020B0604020202020204" pitchFamily="34" charset="0"/>
                          <a:ea typeface="+mn-ea"/>
                          <a:cs typeface="Arial" panose="020B0604020202020204" pitchFamily="34" charset="0"/>
                        </a:rPr>
                        <a:t>Deze medewerker heeft plezier in zijn werk en maakt weinig tot geen fouten. Iemand die je zelfstandig kunt laten functioneren. </a:t>
                      </a:r>
                    </a:p>
                    <a:p>
                      <a:pPr marL="171450" indent="-171450">
                        <a:buFont typeface="Arial" panose="020B0604020202020204" pitchFamily="34" charset="0"/>
                        <a:buChar char="•"/>
                      </a:pPr>
                      <a:r>
                        <a:rPr lang="nl-NL" sz="900" b="0" i="0" kern="1200" baseline="0" dirty="0">
                          <a:solidFill>
                            <a:schemeClr val="tx1"/>
                          </a:solidFill>
                          <a:latin typeface="Arial" panose="020B0604020202020204" pitchFamily="34" charset="0"/>
                          <a:ea typeface="+mn-ea"/>
                          <a:cs typeface="Arial" panose="020B0604020202020204" pitchFamily="34" charset="0"/>
                        </a:rPr>
                        <a:t>Als leidinggevende kun je de verantwoordelijkheid voor de taak overdragen aan de medewerker: delegeren</a:t>
                      </a:r>
                    </a:p>
                    <a:p>
                      <a:pPr marL="171450" indent="-171450">
                        <a:buFont typeface="Arial" panose="020B0604020202020204" pitchFamily="34" charset="0"/>
                        <a:buChar char="•"/>
                      </a:pPr>
                      <a:r>
                        <a:rPr lang="nl-NL" sz="900" b="0" i="0" kern="1200" baseline="0" dirty="0">
                          <a:solidFill>
                            <a:schemeClr val="tx1"/>
                          </a:solidFill>
                          <a:latin typeface="Arial" panose="020B0604020202020204" pitchFamily="34" charset="0"/>
                          <a:ea typeface="+mn-ea"/>
                          <a:cs typeface="Arial" panose="020B0604020202020204" pitchFamily="34" charset="0"/>
                        </a:rPr>
                        <a:t>Je geeft weinig sturing en ondersteuning. </a:t>
                      </a:r>
                    </a:p>
                    <a:p>
                      <a:pPr marL="171450" indent="-171450">
                        <a:buFont typeface="Arial" panose="020B0604020202020204" pitchFamily="34" charset="0"/>
                        <a:buChar char="•"/>
                      </a:pPr>
                      <a:r>
                        <a:rPr lang="nl-NL" sz="900" b="0" i="0" kern="1200" baseline="0" dirty="0">
                          <a:solidFill>
                            <a:schemeClr val="tx1"/>
                          </a:solidFill>
                          <a:latin typeface="Arial" panose="020B0604020202020204" pitchFamily="34" charset="0"/>
                          <a:ea typeface="+mn-ea"/>
                          <a:cs typeface="Arial" panose="020B0604020202020204" pitchFamily="34" charset="0"/>
                        </a:rPr>
                        <a:t>Deze stijl is</a:t>
                      </a:r>
                      <a:r>
                        <a:rPr lang="nl-NL" sz="900" b="1" i="0" kern="1200" baseline="0" dirty="0">
                          <a:solidFill>
                            <a:schemeClr val="tx1"/>
                          </a:solidFill>
                          <a:latin typeface="Arial" panose="020B0604020202020204" pitchFamily="34" charset="0"/>
                          <a:ea typeface="+mn-ea"/>
                          <a:cs typeface="Arial" panose="020B0604020202020204" pitchFamily="34" charset="0"/>
                        </a:rPr>
                        <a:t> weinig taakgericht en weinig mensgericht.</a:t>
                      </a:r>
                    </a:p>
                    <a:p>
                      <a:pPr marL="0" indent="0">
                        <a:buFont typeface="Arial" panose="020B0604020202020204" pitchFamily="34" charset="0"/>
                        <a:buNone/>
                      </a:pPr>
                      <a:endParaRPr lang="nl-NL" sz="900" b="1" i="0" kern="1200" baseline="0" dirty="0">
                        <a:solidFill>
                          <a:schemeClr val="tx1"/>
                        </a:solidFill>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nl-NL" sz="900" b="1" i="0" kern="1200" baseline="0" dirty="0">
                          <a:solidFill>
                            <a:schemeClr val="tx1"/>
                          </a:solidFill>
                          <a:latin typeface="Arial" panose="020B0604020202020204" pitchFamily="34" charset="0"/>
                          <a:ea typeface="+mn-ea"/>
                          <a:cs typeface="Arial" panose="020B0604020202020204" pitchFamily="34" charset="0"/>
                        </a:rPr>
                        <a:t>Valkuil: te weinig sturing/ondersteuning bieden, te weinig houvast bieden </a:t>
                      </a:r>
                      <a:endParaRPr lang="nl-NL" sz="900" b="0" i="0" kern="1200" baseline="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indent="0" algn="l" defTabSz="457200" rtl="0" eaLnBrk="1" latinLnBrk="0" hangingPunct="1">
                        <a:buFont typeface="Arial" panose="020B0604020202020204" pitchFamily="34" charset="0"/>
                        <a:buNone/>
                      </a:pPr>
                      <a:r>
                        <a:rPr lang="nl-NL" sz="1200" b="1" i="0" u="sng" kern="1200" baseline="0" dirty="0">
                          <a:solidFill>
                            <a:srgbClr val="FF0000"/>
                          </a:solidFill>
                          <a:latin typeface="Arial" panose="020B0604020202020204" pitchFamily="34" charset="0"/>
                          <a:ea typeface="+mn-ea"/>
                          <a:cs typeface="Arial" panose="020B0604020202020204" pitchFamily="34" charset="0"/>
                        </a:rPr>
                        <a:t>S3: Overleggen/coachen:                                                               </a:t>
                      </a:r>
                    </a:p>
                    <a:p>
                      <a:pPr marL="0" indent="0" algn="l" defTabSz="457200" rtl="0" eaLnBrk="1" latinLnBrk="0" hangingPunct="1">
                        <a:buFont typeface="Arial" panose="020B0604020202020204" pitchFamily="34" charset="0"/>
                        <a:buNone/>
                      </a:pPr>
                      <a:r>
                        <a:rPr lang="nl-NL" sz="900" b="0" i="0" kern="1200" baseline="0" dirty="0">
                          <a:solidFill>
                            <a:schemeClr val="tx1"/>
                          </a:solidFill>
                          <a:latin typeface="Arial" panose="020B0604020202020204" pitchFamily="34" charset="0"/>
                          <a:ea typeface="+mn-ea"/>
                          <a:cs typeface="Arial" panose="020B0604020202020204" pitchFamily="34" charset="0"/>
                        </a:rPr>
                        <a:t>De medewerker weet precies hoe het moet, maar is niet altijd gemotiveerd. </a:t>
                      </a:r>
                    </a:p>
                    <a:p>
                      <a:pPr marL="171450" indent="-171450" algn="l" defTabSz="457200" rtl="0" eaLnBrk="1" latinLnBrk="0" hangingPunct="1">
                        <a:buFont typeface="Arial" panose="020B0604020202020204" pitchFamily="34" charset="0"/>
                        <a:buChar char="•"/>
                      </a:pPr>
                      <a:r>
                        <a:rPr lang="nl-NL" sz="900" b="0" i="0" kern="1200" baseline="0" dirty="0">
                          <a:solidFill>
                            <a:schemeClr val="tx1"/>
                          </a:solidFill>
                          <a:latin typeface="Arial" panose="020B0604020202020204" pitchFamily="34" charset="0"/>
                          <a:ea typeface="+mn-ea"/>
                          <a:cs typeface="Arial" panose="020B0604020202020204" pitchFamily="34" charset="0"/>
                        </a:rPr>
                        <a:t>Je geeft bijna geen instructie meer. </a:t>
                      </a:r>
                    </a:p>
                    <a:p>
                      <a:pPr marL="171450" indent="-171450" algn="l" defTabSz="457200" rtl="0" eaLnBrk="1" latinLnBrk="0" hangingPunct="1">
                        <a:buFont typeface="Arial" panose="020B0604020202020204" pitchFamily="34" charset="0"/>
                        <a:buChar char="•"/>
                      </a:pPr>
                      <a:r>
                        <a:rPr lang="nl-NL" sz="900" b="0" i="0" kern="1200" baseline="0" dirty="0">
                          <a:solidFill>
                            <a:schemeClr val="tx1"/>
                          </a:solidFill>
                          <a:latin typeface="Arial" panose="020B0604020202020204" pitchFamily="34" charset="0"/>
                          <a:ea typeface="+mn-ea"/>
                          <a:cs typeface="Arial" panose="020B0604020202020204" pitchFamily="34" charset="0"/>
                        </a:rPr>
                        <a:t>Wel ondersteun je de medewerker door verantwoordelijkheden te delen en door </a:t>
                      </a:r>
                      <a:r>
                        <a:rPr lang="nl-NL" sz="900" b="1" i="0" u="sng" kern="1200" baseline="0" dirty="0">
                          <a:solidFill>
                            <a:schemeClr val="tx1"/>
                          </a:solidFill>
                          <a:latin typeface="Arial" panose="020B0604020202020204" pitchFamily="34" charset="0"/>
                          <a:ea typeface="+mn-ea"/>
                          <a:cs typeface="Arial" panose="020B0604020202020204" pitchFamily="34" charset="0"/>
                        </a:rPr>
                        <a:t>veel vragen</a:t>
                      </a:r>
                      <a:r>
                        <a:rPr lang="nl-NL" sz="900" b="0" i="0" kern="1200" baseline="0" dirty="0">
                          <a:solidFill>
                            <a:schemeClr val="tx1"/>
                          </a:solidFill>
                          <a:latin typeface="Arial" panose="020B0604020202020204" pitchFamily="34" charset="0"/>
                          <a:ea typeface="+mn-ea"/>
                          <a:cs typeface="Arial" panose="020B0604020202020204" pitchFamily="34" charset="0"/>
                        </a:rPr>
                        <a:t> te stellen: actief luisteren, de ander adviezen vragen en betrekken, complimenteren en stimuleren en gebrek aan motivatie opsporen.</a:t>
                      </a:r>
                    </a:p>
                    <a:p>
                      <a:pPr marL="171450" indent="-171450" algn="l" defTabSz="457200" rtl="0" eaLnBrk="1" latinLnBrk="0" hangingPunct="1">
                        <a:buFont typeface="Arial" panose="020B0604020202020204" pitchFamily="34" charset="0"/>
                        <a:buChar char="•"/>
                      </a:pPr>
                      <a:r>
                        <a:rPr lang="nl-NL" sz="900" b="0" i="0" kern="1200" baseline="0" dirty="0">
                          <a:solidFill>
                            <a:schemeClr val="tx1"/>
                          </a:solidFill>
                          <a:latin typeface="Arial" panose="020B0604020202020204" pitchFamily="34" charset="0"/>
                          <a:ea typeface="+mn-ea"/>
                          <a:cs typeface="Arial" panose="020B0604020202020204" pitchFamily="34" charset="0"/>
                        </a:rPr>
                        <a:t>Dit is een </a:t>
                      </a:r>
                      <a:r>
                        <a:rPr lang="nl-NL" sz="900" b="1" i="0" kern="1200" baseline="0" dirty="0">
                          <a:solidFill>
                            <a:schemeClr val="tx1"/>
                          </a:solidFill>
                          <a:latin typeface="Arial" panose="020B0604020202020204" pitchFamily="34" charset="0"/>
                          <a:ea typeface="+mn-ea"/>
                          <a:cs typeface="Arial" panose="020B0604020202020204" pitchFamily="34" charset="0"/>
                        </a:rPr>
                        <a:t>mensgerichte stijl </a:t>
                      </a:r>
                      <a:r>
                        <a:rPr lang="nl-NL" sz="900" b="0" i="0" kern="1200" baseline="0" dirty="0">
                          <a:solidFill>
                            <a:schemeClr val="tx1"/>
                          </a:solidFill>
                          <a:latin typeface="Arial" panose="020B0604020202020204" pitchFamily="34" charset="0"/>
                          <a:ea typeface="+mn-ea"/>
                          <a:cs typeface="Arial" panose="020B0604020202020204" pitchFamily="34" charset="0"/>
                        </a:rPr>
                        <a:t>van leidinggeven.</a:t>
                      </a:r>
                    </a:p>
                    <a:p>
                      <a:pPr marL="0" indent="0" algn="l" defTabSz="457200" rtl="0" eaLnBrk="1" latinLnBrk="0" hangingPunct="1">
                        <a:buFont typeface="Arial" panose="020B0604020202020204" pitchFamily="34" charset="0"/>
                        <a:buNone/>
                      </a:pPr>
                      <a:endParaRPr lang="nl-NL" sz="900" b="1" i="0" kern="1200" baseline="0" dirty="0">
                        <a:solidFill>
                          <a:schemeClr val="tx1"/>
                        </a:solidFill>
                        <a:latin typeface="Arial" panose="020B0604020202020204" pitchFamily="34" charset="0"/>
                        <a:ea typeface="+mn-ea"/>
                        <a:cs typeface="Arial" panose="020B0604020202020204" pitchFamily="34" charset="0"/>
                      </a:endParaRPr>
                    </a:p>
                    <a:p>
                      <a:pPr marL="0" indent="0" algn="l" defTabSz="457200" rtl="0" eaLnBrk="1" latinLnBrk="0" hangingPunct="1">
                        <a:buFont typeface="Arial" panose="020B0604020202020204" pitchFamily="34" charset="0"/>
                        <a:buNone/>
                      </a:pPr>
                      <a:r>
                        <a:rPr lang="nl-NL" sz="900" b="1" i="0" kern="1200" baseline="0" dirty="0">
                          <a:solidFill>
                            <a:schemeClr val="tx1"/>
                          </a:solidFill>
                          <a:latin typeface="Arial" panose="020B0604020202020204" pitchFamily="34" charset="0"/>
                          <a:ea typeface="+mn-ea"/>
                          <a:cs typeface="Arial" panose="020B0604020202020204" pitchFamily="34" charset="0"/>
                        </a:rPr>
                        <a:t>Valkuil: overkomen als therapeut</a:t>
                      </a:r>
                      <a:endParaRPr lang="nl-NL" sz="1800" b="1" i="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1"/>
                  </a:ext>
                </a:extLst>
              </a:tr>
              <a:tr h="1224867">
                <a:tc>
                  <a:txBody>
                    <a:bodyPr/>
                    <a:lstStyle/>
                    <a:p>
                      <a:pPr algn="ctr"/>
                      <a:endParaRPr lang="nl-NL" sz="2000" b="1" i="1" dirty="0">
                        <a:latin typeface="Arial" panose="020B0604020202020204" pitchFamily="34" charset="0"/>
                        <a:cs typeface="Arial" panose="020B0604020202020204" pitchFamily="34" charset="0"/>
                      </a:endParaRPr>
                    </a:p>
                    <a:p>
                      <a:pPr algn="ctr"/>
                      <a:r>
                        <a:rPr lang="nl-NL" sz="2000" b="1" i="1" dirty="0">
                          <a:latin typeface="Arial" panose="020B0604020202020204" pitchFamily="34" charset="0"/>
                          <a:cs typeface="Arial" panose="020B0604020202020204" pitchFamily="34" charset="0"/>
                        </a:rPr>
                        <a:t>Weinig</a:t>
                      </a:r>
                    </a:p>
                  </a:txBody>
                  <a:tcPr>
                    <a:solidFill>
                      <a:schemeClr val="tx2">
                        <a:lumMod val="40000"/>
                        <a:lumOff val="60000"/>
                      </a:schemeClr>
                    </a:solidFill>
                  </a:tcPr>
                </a:tc>
                <a:tc>
                  <a:txBody>
                    <a:bodyPr/>
                    <a:lstStyle/>
                    <a:p>
                      <a:r>
                        <a:rPr lang="nl-NL" sz="1200" b="1" i="0" u="sng" kern="1200" baseline="0" dirty="0">
                          <a:solidFill>
                            <a:srgbClr val="FF0000"/>
                          </a:solidFill>
                          <a:latin typeface="Arial" panose="020B0604020202020204" pitchFamily="34" charset="0"/>
                          <a:ea typeface="+mn-ea"/>
                          <a:cs typeface="Arial" panose="020B0604020202020204" pitchFamily="34" charset="0"/>
                        </a:rPr>
                        <a:t>S1: Instrueren</a:t>
                      </a:r>
                    </a:p>
                    <a:p>
                      <a:pPr marL="0" indent="0">
                        <a:buFont typeface="Arial" panose="020B0604020202020204" pitchFamily="34" charset="0"/>
                        <a:buNone/>
                      </a:pPr>
                      <a:r>
                        <a:rPr lang="nl-NL" sz="900" b="0" i="0" kern="1200" baseline="0" dirty="0">
                          <a:solidFill>
                            <a:schemeClr val="tx1"/>
                          </a:solidFill>
                          <a:latin typeface="Arial" panose="020B0604020202020204" pitchFamily="34" charset="0"/>
                          <a:ea typeface="+mn-ea"/>
                          <a:cs typeface="Arial" panose="020B0604020202020204" pitchFamily="34" charset="0"/>
                        </a:rPr>
                        <a:t>De medewerker is nog niet bekwaam, maar wel sterk betrokken of bereid. Wil graag, maar kan (nog) niet.</a:t>
                      </a:r>
                    </a:p>
                    <a:p>
                      <a:pPr marL="171450" indent="-171450">
                        <a:buFont typeface="Arial" panose="020B0604020202020204" pitchFamily="34" charset="0"/>
                        <a:buChar char="•"/>
                      </a:pPr>
                      <a:r>
                        <a:rPr lang="nl-NL" sz="900" b="0" i="0" kern="1200" baseline="0" dirty="0">
                          <a:solidFill>
                            <a:schemeClr val="tx1"/>
                          </a:solidFill>
                          <a:latin typeface="Arial" panose="020B0604020202020204" pitchFamily="34" charset="0"/>
                          <a:ea typeface="+mn-ea"/>
                          <a:cs typeface="Arial" panose="020B0604020202020204" pitchFamily="34" charset="0"/>
                        </a:rPr>
                        <a:t>Als leidinggevende geef je veel instructies, die gedetailleerd zijn.</a:t>
                      </a:r>
                    </a:p>
                    <a:p>
                      <a:pPr marL="171450" indent="-171450">
                        <a:buFont typeface="Arial" panose="020B0604020202020204" pitchFamily="34" charset="0"/>
                        <a:buChar char="•"/>
                      </a:pPr>
                      <a:r>
                        <a:rPr lang="nl-NL" sz="900" b="0" i="0" kern="1200" baseline="0" dirty="0">
                          <a:solidFill>
                            <a:schemeClr val="tx1"/>
                          </a:solidFill>
                          <a:latin typeface="Arial" panose="020B0604020202020204" pitchFamily="34" charset="0"/>
                          <a:ea typeface="+mn-ea"/>
                          <a:cs typeface="Arial" panose="020B0604020202020204" pitchFamily="34" charset="0"/>
                        </a:rPr>
                        <a:t>Vaak volg je tijdens het werk de handelingen van de medewerker en controleer je de resultaten.</a:t>
                      </a:r>
                    </a:p>
                    <a:p>
                      <a:pPr marL="171450" indent="-171450">
                        <a:buFont typeface="Arial" panose="020B0604020202020204" pitchFamily="34" charset="0"/>
                        <a:buChar char="•"/>
                      </a:pPr>
                      <a:r>
                        <a:rPr lang="nl-NL" sz="900" b="0" i="0" kern="1200" baseline="0" dirty="0">
                          <a:solidFill>
                            <a:schemeClr val="tx1"/>
                          </a:solidFill>
                          <a:latin typeface="Arial" panose="020B0604020202020204" pitchFamily="34" charset="0"/>
                          <a:ea typeface="+mn-ea"/>
                          <a:cs typeface="Arial" panose="020B0604020202020204" pitchFamily="34" charset="0"/>
                        </a:rPr>
                        <a:t>Deze stijl is vooral </a:t>
                      </a:r>
                      <a:r>
                        <a:rPr lang="nl-NL" sz="900" b="1" i="0" kern="1200" baseline="0" dirty="0">
                          <a:solidFill>
                            <a:schemeClr val="tx1"/>
                          </a:solidFill>
                          <a:latin typeface="Arial" panose="020B0604020202020204" pitchFamily="34" charset="0"/>
                          <a:ea typeface="+mn-ea"/>
                          <a:cs typeface="Arial" panose="020B0604020202020204" pitchFamily="34" charset="0"/>
                        </a:rPr>
                        <a:t>taakgericht.</a:t>
                      </a:r>
                    </a:p>
                    <a:p>
                      <a:pPr marL="171450" indent="-171450">
                        <a:buFont typeface="Arial" panose="020B0604020202020204" pitchFamily="34" charset="0"/>
                        <a:buChar char="•"/>
                      </a:pPr>
                      <a:endParaRPr lang="nl-NL" sz="900" b="1" i="0" kern="1200" baseline="0" dirty="0">
                        <a:solidFill>
                          <a:schemeClr val="tx1"/>
                        </a:solidFill>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nl-NL" sz="900" b="1" i="0" kern="1200" baseline="0" dirty="0">
                          <a:solidFill>
                            <a:schemeClr val="tx1"/>
                          </a:solidFill>
                          <a:latin typeface="Arial" panose="020B0604020202020204" pitchFamily="34" charset="0"/>
                          <a:ea typeface="+mn-ea"/>
                          <a:cs typeface="Arial" panose="020B0604020202020204" pitchFamily="34" charset="0"/>
                        </a:rPr>
                        <a:t>Valkuil: bevelen geven, te autoritair worden</a:t>
                      </a:r>
                    </a:p>
                  </a:txBody>
                  <a:tcPr/>
                </a:tc>
                <a:tc>
                  <a:txBody>
                    <a:bodyPr/>
                    <a:lstStyle/>
                    <a:p>
                      <a:r>
                        <a:rPr lang="nl-NL" sz="1200" b="1" i="0" u="sng" kern="1200" baseline="0" dirty="0">
                          <a:solidFill>
                            <a:srgbClr val="FF0000"/>
                          </a:solidFill>
                          <a:latin typeface="Arial" panose="020B0604020202020204" pitchFamily="34" charset="0"/>
                          <a:ea typeface="+mn-ea"/>
                          <a:cs typeface="Arial" panose="020B0604020202020204" pitchFamily="34" charset="0"/>
                        </a:rPr>
                        <a:t>S2: Overtuigen/motiveren:                                                </a:t>
                      </a:r>
                    </a:p>
                    <a:p>
                      <a:r>
                        <a:rPr lang="nl-NL" sz="900" b="0" i="0" kern="1200" baseline="0" dirty="0">
                          <a:solidFill>
                            <a:schemeClr val="tx1"/>
                          </a:solidFill>
                          <a:latin typeface="Arial" panose="020B0604020202020204" pitchFamily="34" charset="0"/>
                          <a:ea typeface="+mn-ea"/>
                          <a:cs typeface="Arial" panose="020B0604020202020204" pitchFamily="34" charset="0"/>
                        </a:rPr>
                        <a:t>De medewerker kent de vaardigheden nog onvoldoende, en is nog niet erg betrokken. </a:t>
                      </a:r>
                    </a:p>
                    <a:p>
                      <a:pPr marL="171450" lvl="0" indent="-171450">
                        <a:buFont typeface="Arial" panose="020B0604020202020204" pitchFamily="34" charset="0"/>
                        <a:buChar char="•"/>
                      </a:pPr>
                      <a:r>
                        <a:rPr lang="nl-NL" sz="900" b="0" i="0" kern="1200" baseline="0" dirty="0">
                          <a:solidFill>
                            <a:schemeClr val="tx1"/>
                          </a:solidFill>
                          <a:latin typeface="Arial" panose="020B0604020202020204" pitchFamily="34" charset="0"/>
                          <a:ea typeface="+mn-ea"/>
                          <a:cs typeface="Arial" panose="020B0604020202020204" pitchFamily="34" charset="0"/>
                        </a:rPr>
                        <a:t>Als leidinggevende overtuig je hem ervan dat hij de man voor de taak is.</a:t>
                      </a:r>
                    </a:p>
                    <a:p>
                      <a:pPr marL="171450" lvl="0" indent="-171450">
                        <a:buFont typeface="Arial" panose="020B0604020202020204" pitchFamily="34" charset="0"/>
                        <a:buChar char="•"/>
                      </a:pPr>
                      <a:r>
                        <a:rPr lang="nl-NL" sz="900" b="0" i="0" kern="1200" baseline="0" dirty="0">
                          <a:solidFill>
                            <a:schemeClr val="tx1"/>
                          </a:solidFill>
                          <a:latin typeface="Arial" panose="020B0604020202020204" pitchFamily="34" charset="0"/>
                          <a:ea typeface="+mn-ea"/>
                          <a:cs typeface="Arial" panose="020B0604020202020204" pitchFamily="34" charset="0"/>
                        </a:rPr>
                        <a:t>Je blijft instructies geven, maar je geeft ook veel aandacht aan de houding van de medewerker. </a:t>
                      </a:r>
                    </a:p>
                    <a:p>
                      <a:pPr marL="171450" lvl="0" indent="-171450">
                        <a:buFont typeface="Arial" panose="020B0604020202020204" pitchFamily="34" charset="0"/>
                        <a:buChar char="•"/>
                      </a:pPr>
                      <a:r>
                        <a:rPr lang="nl-NL" sz="900" b="0" i="0" kern="1200" baseline="0" dirty="0">
                          <a:solidFill>
                            <a:schemeClr val="tx1"/>
                          </a:solidFill>
                          <a:latin typeface="Arial" panose="020B0604020202020204" pitchFamily="34" charset="0"/>
                          <a:ea typeface="+mn-ea"/>
                          <a:cs typeface="Arial" panose="020B0604020202020204" pitchFamily="34" charset="0"/>
                        </a:rPr>
                        <a:t>Je vraagt hem meer </a:t>
                      </a:r>
                      <a:r>
                        <a:rPr lang="nl-NL" sz="900" b="0" i="0" kern="1200" baseline="0" dirty="0">
                          <a:solidFill>
                            <a:schemeClr val="tx1"/>
                          </a:solidFill>
                          <a:latin typeface="Arial" panose="020B0604020202020204" pitchFamily="34" charset="0"/>
                          <a:ea typeface="+mn-ea"/>
                          <a:cs typeface="Arial" panose="020B0604020202020204" pitchFamily="34" charset="0"/>
                          <a:hlinkClick r:id="rId2" tooltip="Durf (risico's durven nemen)"/>
                        </a:rPr>
                        <a:t>durf</a:t>
                      </a:r>
                      <a:r>
                        <a:rPr lang="nl-NL" sz="900" b="0" i="0" kern="1200" baseline="0" dirty="0">
                          <a:solidFill>
                            <a:schemeClr val="tx1"/>
                          </a:solidFill>
                          <a:latin typeface="Arial" panose="020B0604020202020204" pitchFamily="34" charset="0"/>
                          <a:ea typeface="+mn-ea"/>
                          <a:cs typeface="Arial" panose="020B0604020202020204" pitchFamily="34" charset="0"/>
                        </a:rPr>
                        <a:t> en </a:t>
                      </a:r>
                      <a:r>
                        <a:rPr lang="nl-NL" sz="900" b="0" i="0" kern="1200" baseline="0" dirty="0">
                          <a:solidFill>
                            <a:schemeClr val="tx1"/>
                          </a:solidFill>
                          <a:latin typeface="Arial" panose="020B0604020202020204" pitchFamily="34" charset="0"/>
                          <a:ea typeface="+mn-ea"/>
                          <a:cs typeface="Arial" panose="020B0604020202020204" pitchFamily="34" charset="0"/>
                          <a:hlinkClick r:id="rId3" tooltip="Initiatief"/>
                        </a:rPr>
                        <a:t>initiatief</a:t>
                      </a:r>
                      <a:r>
                        <a:rPr lang="nl-NL" sz="900" b="0" i="0" kern="1200" baseline="0" dirty="0">
                          <a:solidFill>
                            <a:schemeClr val="tx1"/>
                          </a:solidFill>
                          <a:latin typeface="Arial" panose="020B0604020202020204" pitchFamily="34" charset="0"/>
                          <a:ea typeface="+mn-ea"/>
                          <a:cs typeface="Arial" panose="020B0604020202020204" pitchFamily="34" charset="0"/>
                        </a:rPr>
                        <a:t> te laten zien en steunt vorderingen. Je stimuleert de medewerker om zelf de werkwijze te evalueren:</a:t>
                      </a:r>
                    </a:p>
                    <a:p>
                      <a:pPr marL="171450" lvl="0" indent="-171450">
                        <a:buFont typeface="Arial" panose="020B0604020202020204" pitchFamily="34" charset="0"/>
                        <a:buChar char="•"/>
                      </a:pPr>
                      <a:r>
                        <a:rPr lang="nl-NL" sz="900" b="0" i="0" kern="1200" baseline="0" dirty="0">
                          <a:solidFill>
                            <a:schemeClr val="tx1"/>
                          </a:solidFill>
                          <a:latin typeface="Arial" panose="020B0604020202020204" pitchFamily="34" charset="0"/>
                          <a:ea typeface="+mn-ea"/>
                          <a:cs typeface="Arial" panose="020B0604020202020204" pitchFamily="34" charset="0"/>
                        </a:rPr>
                        <a:t>Deze stijl is zowel </a:t>
                      </a:r>
                      <a:r>
                        <a:rPr lang="nl-NL" sz="900" b="1" i="0" kern="1200" baseline="0" dirty="0">
                          <a:solidFill>
                            <a:schemeClr val="tx1"/>
                          </a:solidFill>
                          <a:latin typeface="Arial" panose="020B0604020202020204" pitchFamily="34" charset="0"/>
                          <a:ea typeface="+mn-ea"/>
                          <a:cs typeface="Arial" panose="020B0604020202020204" pitchFamily="34" charset="0"/>
                        </a:rPr>
                        <a:t>taak- als mensgericht. </a:t>
                      </a:r>
                    </a:p>
                    <a:p>
                      <a:pPr marL="0" lvl="0" indent="0">
                        <a:buFont typeface="Arial" panose="020B0604020202020204" pitchFamily="34" charset="0"/>
                        <a:buNone/>
                      </a:pPr>
                      <a:r>
                        <a:rPr lang="nl-NL" sz="900" b="1" i="0" kern="1200" baseline="0" dirty="0">
                          <a:solidFill>
                            <a:schemeClr val="tx1"/>
                          </a:solidFill>
                          <a:latin typeface="Arial" panose="020B0604020202020204" pitchFamily="34" charset="0"/>
                          <a:ea typeface="+mn-ea"/>
                          <a:cs typeface="Arial" panose="020B0604020202020204" pitchFamily="34" charset="0"/>
                        </a:rPr>
                        <a:t>Valkuil: betuttelen</a:t>
                      </a:r>
                    </a:p>
                  </a:txBody>
                  <a:tcPr/>
                </a:tc>
                <a:extLst>
                  <a:ext uri="{0D108BD9-81ED-4DB2-BD59-A6C34878D82A}">
                    <a16:rowId xmlns:a16="http://schemas.microsoft.com/office/drawing/2014/main" val="10002"/>
                  </a:ext>
                </a:extLst>
              </a:tr>
            </a:tbl>
          </a:graphicData>
        </a:graphic>
      </p:graphicFrame>
      <p:sp>
        <p:nvSpPr>
          <p:cNvPr id="28676" name="Rectangle 2"/>
          <p:cNvSpPr>
            <a:spLocks noGrp="1" noChangeArrowheads="1"/>
          </p:cNvSpPr>
          <p:nvPr>
            <p:ph type="title"/>
          </p:nvPr>
        </p:nvSpPr>
        <p:spPr>
          <a:xfrm>
            <a:off x="2135187" y="260648"/>
            <a:ext cx="8589037" cy="1143000"/>
          </a:xfrm>
        </p:spPr>
        <p:txBody>
          <a:bodyPr/>
          <a:lstStyle/>
          <a:p>
            <a:pPr eaLnBrk="1" hangingPunct="1"/>
            <a:r>
              <a:rPr lang="nl-NL" altLang="nl-NL" sz="5400" dirty="0">
                <a:latin typeface="Arial" panose="020B0604020202020204" pitchFamily="34" charset="0"/>
                <a:cs typeface="Arial" panose="020B0604020202020204" pitchFamily="34" charset="0"/>
              </a:rPr>
              <a:t>Situationeel leiding geven</a:t>
            </a:r>
          </a:p>
        </p:txBody>
      </p:sp>
      <p:sp>
        <p:nvSpPr>
          <p:cNvPr id="2" name="Tijdelijke aanduiding voor voettekst 1"/>
          <p:cNvSpPr>
            <a:spLocks noGrp="1"/>
          </p:cNvSpPr>
          <p:nvPr>
            <p:ph type="ftr" sz="quarter" idx="11"/>
          </p:nvPr>
        </p:nvSpPr>
        <p:spPr/>
        <p:txBody>
          <a:bodyPr/>
          <a:lstStyle/>
          <a:p>
            <a:pPr>
              <a:defRPr/>
            </a:pPr>
            <a:r>
              <a:rPr lang="nl-NL" dirty="0"/>
              <a:t>Leiding geven</a:t>
            </a:r>
          </a:p>
        </p:txBody>
      </p:sp>
      <p:sp>
        <p:nvSpPr>
          <p:cNvPr id="3" name="Tijdelijke aanduiding voor dianummer 2"/>
          <p:cNvSpPr>
            <a:spLocks noGrp="1"/>
          </p:cNvSpPr>
          <p:nvPr>
            <p:ph type="sldNum" sz="quarter" idx="12"/>
          </p:nvPr>
        </p:nvSpPr>
        <p:spPr/>
        <p:txBody>
          <a:bodyPr/>
          <a:lstStyle/>
          <a:p>
            <a:pPr>
              <a:defRPr/>
            </a:pPr>
            <a:fld id="{FF264E44-644C-4077-ABFF-7668C5B69950}" type="slidenum">
              <a:rPr lang="nl-NL" smtClean="0"/>
              <a:pPr>
                <a:defRPr/>
              </a:pPr>
              <a:t>8</a:t>
            </a:fld>
            <a:endParaRPr lang="nl-NL" dirty="0"/>
          </a:p>
        </p:txBody>
      </p:sp>
      <p:sp>
        <p:nvSpPr>
          <p:cNvPr id="9" name="Tekstvak 8"/>
          <p:cNvSpPr txBox="1"/>
          <p:nvPr/>
        </p:nvSpPr>
        <p:spPr>
          <a:xfrm>
            <a:off x="6187049" y="1194625"/>
            <a:ext cx="1856120" cy="461665"/>
          </a:xfrm>
          <a:prstGeom prst="rect">
            <a:avLst/>
          </a:prstGeom>
          <a:solidFill>
            <a:schemeClr val="bg2"/>
          </a:solidFill>
        </p:spPr>
        <p:txBody>
          <a:bodyPr wrap="square" rtlCol="0">
            <a:spAutoFit/>
          </a:bodyPr>
          <a:lstStyle/>
          <a:p>
            <a:r>
              <a:rPr lang="nl-NL" sz="2400" b="1" dirty="0"/>
              <a:t>Bereidheid</a:t>
            </a:r>
          </a:p>
        </p:txBody>
      </p:sp>
      <p:sp>
        <p:nvSpPr>
          <p:cNvPr id="15" name="Tekstvak 14"/>
          <p:cNvSpPr txBox="1"/>
          <p:nvPr/>
        </p:nvSpPr>
        <p:spPr>
          <a:xfrm rot="16200000">
            <a:off x="1346462" y="3171409"/>
            <a:ext cx="2250739" cy="461665"/>
          </a:xfrm>
          <a:prstGeom prst="rect">
            <a:avLst/>
          </a:prstGeom>
          <a:solidFill>
            <a:schemeClr val="bg2"/>
          </a:solidFill>
        </p:spPr>
        <p:txBody>
          <a:bodyPr wrap="square" rtlCol="0">
            <a:spAutoFit/>
          </a:bodyPr>
          <a:lstStyle/>
          <a:p>
            <a:r>
              <a:rPr lang="nl-NL" sz="2400" b="1" dirty="0"/>
              <a:t>Bekwaamheid</a:t>
            </a:r>
          </a:p>
        </p:txBody>
      </p:sp>
    </p:spTree>
    <p:extLst>
      <p:ext uri="{BB962C8B-B14F-4D97-AF65-F5344CB8AC3E}">
        <p14:creationId xmlns:p14="http://schemas.microsoft.com/office/powerpoint/2010/main" val="524339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2135188" y="260648"/>
            <a:ext cx="8518016" cy="1143000"/>
          </a:xfrm>
        </p:spPr>
        <p:txBody>
          <a:bodyPr/>
          <a:lstStyle/>
          <a:p>
            <a:pPr eaLnBrk="1" hangingPunct="1"/>
            <a:r>
              <a:rPr lang="nl-NL" altLang="nl-NL" sz="5400" dirty="0">
                <a:latin typeface="Arial" panose="020B0604020202020204" pitchFamily="34" charset="0"/>
                <a:cs typeface="Arial" panose="020B0604020202020204" pitchFamily="34" charset="0"/>
              </a:rPr>
              <a:t>Situationeel leiding geven</a:t>
            </a:r>
          </a:p>
        </p:txBody>
      </p:sp>
      <p:sp>
        <p:nvSpPr>
          <p:cNvPr id="2" name="Tijdelijke aanduiding voor voettekst 1"/>
          <p:cNvSpPr>
            <a:spLocks noGrp="1"/>
          </p:cNvSpPr>
          <p:nvPr>
            <p:ph type="ftr" sz="quarter" idx="11"/>
          </p:nvPr>
        </p:nvSpPr>
        <p:spPr/>
        <p:txBody>
          <a:bodyPr/>
          <a:lstStyle/>
          <a:p>
            <a:pPr>
              <a:defRPr/>
            </a:pPr>
            <a:r>
              <a:rPr lang="nl-NL" dirty="0"/>
              <a:t>Leiding geven</a:t>
            </a:r>
          </a:p>
        </p:txBody>
      </p:sp>
      <p:sp>
        <p:nvSpPr>
          <p:cNvPr id="3" name="Tijdelijke aanduiding voor dianummer 2"/>
          <p:cNvSpPr>
            <a:spLocks noGrp="1"/>
          </p:cNvSpPr>
          <p:nvPr>
            <p:ph type="sldNum" sz="quarter" idx="12"/>
          </p:nvPr>
        </p:nvSpPr>
        <p:spPr/>
        <p:txBody>
          <a:bodyPr/>
          <a:lstStyle/>
          <a:p>
            <a:pPr>
              <a:defRPr/>
            </a:pPr>
            <a:fld id="{FF264E44-644C-4077-ABFF-7668C5B69950}" type="slidenum">
              <a:rPr lang="nl-NL" smtClean="0"/>
              <a:pPr>
                <a:defRPr/>
              </a:pPr>
              <a:t>9</a:t>
            </a:fld>
            <a:endParaRPr lang="nl-NL" dirty="0"/>
          </a:p>
        </p:txBody>
      </p:sp>
      <p:sp>
        <p:nvSpPr>
          <p:cNvPr id="7" name="Text Box 4"/>
          <p:cNvSpPr txBox="1">
            <a:spLocks noChangeArrowheads="1"/>
          </p:cNvSpPr>
          <p:nvPr/>
        </p:nvSpPr>
        <p:spPr bwMode="auto">
          <a:xfrm>
            <a:off x="1991544" y="1772816"/>
            <a:ext cx="3672408" cy="462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nSpc>
                <a:spcPct val="115000"/>
              </a:lnSpc>
              <a:spcBef>
                <a:spcPts val="0"/>
              </a:spcBef>
            </a:pPr>
            <a:r>
              <a:rPr lang="nl-NL" sz="1600" dirty="0">
                <a:latin typeface="Arial"/>
                <a:ea typeface="Times New Roman"/>
                <a:cs typeface="Times New Roman"/>
              </a:rPr>
              <a:t>Dus:</a:t>
            </a:r>
          </a:p>
          <a:p>
            <a:pPr marL="285750" indent="-285750">
              <a:lnSpc>
                <a:spcPct val="115000"/>
              </a:lnSpc>
              <a:spcBef>
                <a:spcPts val="0"/>
              </a:spcBef>
              <a:buFont typeface="Arial" panose="020B0604020202020204" pitchFamily="34" charset="0"/>
              <a:buChar char="•"/>
            </a:pPr>
            <a:r>
              <a:rPr lang="nl-NL" sz="1600" dirty="0">
                <a:latin typeface="Arial"/>
                <a:ea typeface="Times New Roman"/>
                <a:cs typeface="Times New Roman"/>
              </a:rPr>
              <a:t>Bij gebrek aan bekwaamheid: veel sturing (S1 en S2)</a:t>
            </a:r>
          </a:p>
          <a:p>
            <a:pPr marL="285750" indent="-285750">
              <a:lnSpc>
                <a:spcPct val="115000"/>
              </a:lnSpc>
              <a:spcBef>
                <a:spcPts val="0"/>
              </a:spcBef>
              <a:buFont typeface="Arial" panose="020B0604020202020204" pitchFamily="34" charset="0"/>
              <a:buChar char="•"/>
            </a:pPr>
            <a:r>
              <a:rPr lang="nl-NL" sz="1600" dirty="0">
                <a:latin typeface="Arial"/>
                <a:ea typeface="Times New Roman"/>
                <a:cs typeface="Times New Roman"/>
              </a:rPr>
              <a:t>Bij gebrek aan bereidheid:</a:t>
            </a:r>
          </a:p>
          <a:p>
            <a:pPr>
              <a:lnSpc>
                <a:spcPct val="115000"/>
              </a:lnSpc>
              <a:spcBef>
                <a:spcPts val="0"/>
              </a:spcBef>
            </a:pPr>
            <a:r>
              <a:rPr lang="nl-NL" sz="1600" dirty="0">
                <a:latin typeface="Arial"/>
                <a:ea typeface="Times New Roman"/>
                <a:cs typeface="Times New Roman"/>
              </a:rPr>
              <a:t>    veel ondersteuning (S2 en S3)</a:t>
            </a:r>
          </a:p>
          <a:p>
            <a:pPr>
              <a:lnSpc>
                <a:spcPct val="115000"/>
              </a:lnSpc>
              <a:spcBef>
                <a:spcPts val="0"/>
              </a:spcBef>
            </a:pPr>
            <a:endParaRPr lang="nl-NL" sz="1600" dirty="0">
              <a:latin typeface="Arial"/>
              <a:ea typeface="Times New Roman"/>
              <a:cs typeface="Times New Roman"/>
            </a:endParaRPr>
          </a:p>
          <a:p>
            <a:pPr>
              <a:lnSpc>
                <a:spcPct val="115000"/>
              </a:lnSpc>
              <a:spcBef>
                <a:spcPts val="0"/>
              </a:spcBef>
            </a:pPr>
            <a:r>
              <a:rPr lang="nl-NL" sz="1600" dirty="0">
                <a:latin typeface="Arial"/>
                <a:ea typeface="Times New Roman"/>
                <a:cs typeface="Times New Roman"/>
              </a:rPr>
              <a:t>S1: leidinggevende neemt </a:t>
            </a:r>
          </a:p>
          <a:p>
            <a:pPr>
              <a:lnSpc>
                <a:spcPct val="115000"/>
              </a:lnSpc>
              <a:spcBef>
                <a:spcPts val="0"/>
              </a:spcBef>
            </a:pPr>
            <a:r>
              <a:rPr lang="nl-NL" sz="1600" dirty="0">
                <a:latin typeface="Arial"/>
                <a:ea typeface="Times New Roman"/>
                <a:cs typeface="Times New Roman"/>
              </a:rPr>
              <a:t>      beslissingen.</a:t>
            </a:r>
          </a:p>
          <a:p>
            <a:pPr>
              <a:lnSpc>
                <a:spcPct val="115000"/>
              </a:lnSpc>
              <a:spcBef>
                <a:spcPts val="0"/>
              </a:spcBef>
            </a:pPr>
            <a:r>
              <a:rPr lang="nl-NL" sz="1600" dirty="0">
                <a:latin typeface="Arial"/>
                <a:ea typeface="Times New Roman"/>
                <a:cs typeface="Times New Roman"/>
              </a:rPr>
              <a:t>S2: leidinggevende neemt beslissing </a:t>
            </a:r>
          </a:p>
          <a:p>
            <a:pPr>
              <a:lnSpc>
                <a:spcPct val="115000"/>
              </a:lnSpc>
              <a:spcBef>
                <a:spcPts val="0"/>
              </a:spcBef>
            </a:pPr>
            <a:r>
              <a:rPr lang="nl-NL" sz="1600" dirty="0">
                <a:latin typeface="Arial"/>
                <a:ea typeface="Times New Roman"/>
                <a:cs typeface="Times New Roman"/>
              </a:rPr>
              <a:t>       na inspraak/uitleg.</a:t>
            </a:r>
          </a:p>
          <a:p>
            <a:pPr>
              <a:lnSpc>
                <a:spcPct val="115000"/>
              </a:lnSpc>
              <a:spcBef>
                <a:spcPts val="0"/>
              </a:spcBef>
            </a:pPr>
            <a:r>
              <a:rPr lang="nl-NL" sz="1600" dirty="0">
                <a:latin typeface="Arial"/>
                <a:ea typeface="Times New Roman"/>
                <a:cs typeface="Times New Roman"/>
              </a:rPr>
              <a:t>S3: leidinggevende en medewerker </a:t>
            </a:r>
          </a:p>
          <a:p>
            <a:pPr>
              <a:lnSpc>
                <a:spcPct val="115000"/>
              </a:lnSpc>
              <a:spcBef>
                <a:spcPts val="0"/>
              </a:spcBef>
            </a:pPr>
            <a:r>
              <a:rPr lang="nl-NL" sz="1600" dirty="0">
                <a:latin typeface="Arial"/>
                <a:ea typeface="Times New Roman"/>
                <a:cs typeface="Times New Roman"/>
              </a:rPr>
              <a:t>      nemen de beslissing samen of </a:t>
            </a:r>
          </a:p>
          <a:p>
            <a:pPr>
              <a:lnSpc>
                <a:spcPct val="115000"/>
              </a:lnSpc>
              <a:spcBef>
                <a:spcPts val="0"/>
              </a:spcBef>
            </a:pPr>
            <a:r>
              <a:rPr lang="nl-NL" sz="1600" dirty="0">
                <a:latin typeface="Arial"/>
                <a:ea typeface="Times New Roman"/>
                <a:cs typeface="Times New Roman"/>
              </a:rPr>
              <a:t>      medewerker doet dit na  </a:t>
            </a:r>
          </a:p>
          <a:p>
            <a:pPr>
              <a:lnSpc>
                <a:spcPct val="115000"/>
              </a:lnSpc>
              <a:spcBef>
                <a:spcPts val="0"/>
              </a:spcBef>
            </a:pPr>
            <a:r>
              <a:rPr lang="nl-NL" sz="1600" dirty="0">
                <a:latin typeface="Arial"/>
                <a:ea typeface="Times New Roman"/>
                <a:cs typeface="Times New Roman"/>
              </a:rPr>
              <a:t>      aanmoediging.</a:t>
            </a:r>
          </a:p>
          <a:p>
            <a:pPr>
              <a:lnSpc>
                <a:spcPct val="115000"/>
              </a:lnSpc>
              <a:spcBef>
                <a:spcPts val="0"/>
              </a:spcBef>
            </a:pPr>
            <a:r>
              <a:rPr lang="nl-NL" sz="1600" dirty="0">
                <a:latin typeface="Arial"/>
                <a:ea typeface="Times New Roman"/>
                <a:cs typeface="Times New Roman"/>
              </a:rPr>
              <a:t>S4: medewerker neemt beslissing.</a:t>
            </a:r>
          </a:p>
          <a:p>
            <a:pPr>
              <a:lnSpc>
                <a:spcPct val="115000"/>
              </a:lnSpc>
              <a:spcBef>
                <a:spcPts val="0"/>
              </a:spcBef>
            </a:pPr>
            <a:endParaRPr lang="nl-NL" sz="1600" dirty="0">
              <a:latin typeface="Arial"/>
              <a:ea typeface="Times New Roman"/>
              <a:cs typeface="Times New Roman"/>
            </a:endParaRPr>
          </a:p>
        </p:txBody>
      </p:sp>
      <p:pic>
        <p:nvPicPr>
          <p:cNvPr id="4101" name="Picture 5" descr="http://www.im-control.nl/wp-content/uploads/2011/10/situationa-websit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7968" y="1412776"/>
            <a:ext cx="4191000" cy="485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317233"/>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ptx" id="{70709A2E-B288-4810-8BAF-B9D6A3513533}" vid="{CBBC01AD-5A9E-46FE-AA92-4DBA723E857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Yuverta</Template>
  <TotalTime>273</TotalTime>
  <Words>1167</Words>
  <Application>Microsoft Office PowerPoint</Application>
  <PresentationFormat>Breedbeeld</PresentationFormat>
  <Paragraphs>207</Paragraphs>
  <Slides>9</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Arial Black</vt:lpstr>
      <vt:lpstr>Calibri</vt:lpstr>
      <vt:lpstr>Yuverta</vt:lpstr>
      <vt:lpstr>Leiding geven</vt:lpstr>
      <vt:lpstr>Situationeel leiding geven</vt:lpstr>
      <vt:lpstr>Situationeel leiding geven</vt:lpstr>
      <vt:lpstr>Situationeel leiding geven</vt:lpstr>
      <vt:lpstr>Situationeel leiding geven</vt:lpstr>
      <vt:lpstr>Situationeel leiding geven</vt:lpstr>
      <vt:lpstr>Situationeel leiding geven</vt:lpstr>
      <vt:lpstr>Situationeel leiding geven</vt:lpstr>
      <vt:lpstr>Situationeel leiding geven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Leiding geven</dc:title>
  <dc:creator>Maurice van Bijnen</dc:creator>
  <dc:description>Template by HQ Solutions</dc:description>
  <cp:lastModifiedBy>Maurice van Bijnen</cp:lastModifiedBy>
  <cp:revision>3</cp:revision>
  <dcterms:created xsi:type="dcterms:W3CDTF">2021-11-18T10:23:11Z</dcterms:created>
  <dcterms:modified xsi:type="dcterms:W3CDTF">2022-11-02T10:43:14Z</dcterms:modified>
  <cp:version>002</cp:version>
</cp:coreProperties>
</file>